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5.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0.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11.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28" r:id="rId2"/>
    <p:sldMasterId id="2147483676" r:id="rId3"/>
    <p:sldMasterId id="2147483668" r:id="rId4"/>
    <p:sldMasterId id="2147483741" r:id="rId5"/>
    <p:sldMasterId id="2147483747" r:id="rId6"/>
    <p:sldMasterId id="2147483690" r:id="rId7"/>
    <p:sldMasterId id="2147483769" r:id="rId8"/>
    <p:sldMasterId id="2147483788" r:id="rId9"/>
    <p:sldMasterId id="2147483790" r:id="rId10"/>
    <p:sldMasterId id="2147483794" r:id="rId11"/>
    <p:sldMasterId id="2147483798" r:id="rId12"/>
    <p:sldMasterId id="2147483803" r:id="rId13"/>
    <p:sldMasterId id="2147483838" r:id="rId14"/>
    <p:sldMasterId id="2147483850" r:id="rId15"/>
  </p:sldMasterIdLst>
  <p:notesMasterIdLst>
    <p:notesMasterId r:id="rId58"/>
  </p:notesMasterIdLst>
  <p:sldIdLst>
    <p:sldId id="283" r:id="rId16"/>
    <p:sldId id="2308" r:id="rId17"/>
    <p:sldId id="2310" r:id="rId18"/>
    <p:sldId id="2073" r:id="rId19"/>
    <p:sldId id="1413" r:id="rId20"/>
    <p:sldId id="1519" r:id="rId21"/>
    <p:sldId id="2074" r:id="rId22"/>
    <p:sldId id="2241" r:id="rId23"/>
    <p:sldId id="2318" r:id="rId24"/>
    <p:sldId id="2242" r:id="rId25"/>
    <p:sldId id="2088" r:id="rId26"/>
    <p:sldId id="2311" r:id="rId27"/>
    <p:sldId id="2089" r:id="rId28"/>
    <p:sldId id="2090" r:id="rId29"/>
    <p:sldId id="2091" r:id="rId30"/>
    <p:sldId id="301" r:id="rId31"/>
    <p:sldId id="2102" r:id="rId32"/>
    <p:sldId id="2181" r:id="rId33"/>
    <p:sldId id="2131" r:id="rId34"/>
    <p:sldId id="2132" r:id="rId35"/>
    <p:sldId id="2133" r:id="rId36"/>
    <p:sldId id="363" r:id="rId37"/>
    <p:sldId id="2144" r:id="rId38"/>
    <p:sldId id="2147" r:id="rId39"/>
    <p:sldId id="2148" r:id="rId40"/>
    <p:sldId id="2206" r:id="rId41"/>
    <p:sldId id="2200" r:id="rId42"/>
    <p:sldId id="2209" r:id="rId43"/>
    <p:sldId id="2205" r:id="rId44"/>
    <p:sldId id="2315" r:id="rId45"/>
    <p:sldId id="2316" r:id="rId46"/>
    <p:sldId id="2151" r:id="rId47"/>
    <p:sldId id="2153" r:id="rId48"/>
    <p:sldId id="2247" r:id="rId49"/>
    <p:sldId id="1635" r:id="rId50"/>
    <p:sldId id="2317" r:id="rId51"/>
    <p:sldId id="1896" r:id="rId52"/>
    <p:sldId id="1644" r:id="rId53"/>
    <p:sldId id="2322" r:id="rId54"/>
    <p:sldId id="2319" r:id="rId55"/>
    <p:sldId id="2320" r:id="rId56"/>
    <p:sldId id="483" r:id="rId5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D0FF"/>
    <a:srgbClr val="860000"/>
    <a:srgbClr val="A20000"/>
    <a:srgbClr val="048FC9"/>
    <a:srgbClr val="025599"/>
    <a:srgbClr val="145A9D"/>
    <a:srgbClr val="004289"/>
    <a:srgbClr val="F3F5FF"/>
    <a:srgbClr val="7C7D82"/>
    <a:srgbClr val="10A4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308" autoAdjust="0"/>
    <p:restoredTop sz="91429" autoAdjust="0"/>
  </p:normalViewPr>
  <p:slideViewPr>
    <p:cSldViewPr snapToGrid="0" snapToObjects="1">
      <p:cViewPr varScale="1">
        <p:scale>
          <a:sx n="55" d="100"/>
          <a:sy n="55" d="100"/>
        </p:scale>
        <p:origin x="192" y="1520"/>
      </p:cViewPr>
      <p:guideLst>
        <p:guide orient="horz" pos="2160"/>
        <p:guide pos="3840"/>
      </p:guideLst>
    </p:cSldViewPr>
  </p:slideViewPr>
  <p:outlineViewPr>
    <p:cViewPr>
      <p:scale>
        <a:sx n="33" d="100"/>
        <a:sy n="33" d="100"/>
      </p:scale>
      <p:origin x="0" y="-3049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theme" Target="theme/theme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presProps" Target="pres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51653BE6-7E66-9146-BA44-24DED79BF9D6}" type="datetimeFigureOut">
              <a:rPr lang="en-US" smtClean="0"/>
              <a:t>10/15/22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E66B4CB4-1375-1C42-942A-E401E3A9C0A8}" type="slidenum">
              <a:rPr lang="en-US" smtClean="0"/>
              <a:t>‹#›</a:t>
            </a:fld>
            <a:endParaRPr lang="en-US"/>
          </a:p>
        </p:txBody>
      </p:sp>
    </p:spTree>
    <p:extLst>
      <p:ext uri="{BB962C8B-B14F-4D97-AF65-F5344CB8AC3E}">
        <p14:creationId xmlns:p14="http://schemas.microsoft.com/office/powerpoint/2010/main" val="1417066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B4CB4-1375-1C42-942A-E401E3A9C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39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6B4CB4-1375-1C42-942A-E401E3A9C0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772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530" y="3569246"/>
            <a:ext cx="9858105" cy="965176"/>
          </a:xfrm>
        </p:spPr>
        <p:txBody>
          <a:bodyPr anchor="b">
            <a:normAutofit/>
          </a:bodyPr>
          <a:lstStyle>
            <a:lvl1pPr algn="l">
              <a:defRPr sz="5333" baseline="0">
                <a:solidFill>
                  <a:srgbClr val="004289"/>
                </a:solidFill>
                <a:latin typeface="Cambria" charset="0"/>
                <a:ea typeface="Cambria" charset="0"/>
                <a:cs typeface="Cambria" charset="0"/>
              </a:defRPr>
            </a:lvl1pPr>
          </a:lstStyle>
          <a:p>
            <a:r>
              <a:rPr lang="en-US" dirty="0"/>
              <a:t>Title Here</a:t>
            </a:r>
          </a:p>
        </p:txBody>
      </p:sp>
      <p:sp>
        <p:nvSpPr>
          <p:cNvPr id="3" name="Subtitle 2"/>
          <p:cNvSpPr>
            <a:spLocks noGrp="1"/>
          </p:cNvSpPr>
          <p:nvPr>
            <p:ph type="subTitle" idx="1" hasCustomPrompt="1"/>
          </p:nvPr>
        </p:nvSpPr>
        <p:spPr>
          <a:xfrm>
            <a:off x="1149530" y="4534422"/>
            <a:ext cx="9858105" cy="590005"/>
          </a:xfrm>
        </p:spPr>
        <p:txBody>
          <a:bodyPr>
            <a:normAutofit/>
          </a:bodyPr>
          <a:lstStyle>
            <a:lvl1pPr marL="0" indent="0" algn="l">
              <a:buNone/>
              <a:defRPr sz="2933" baseline="0">
                <a:solidFill>
                  <a:srgbClr val="8E8E93"/>
                </a:solidFill>
                <a:latin typeface="+mj-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Track 2, </a:t>
            </a:r>
            <a:r>
              <a:rPr lang="en-GB" dirty="0"/>
              <a:t>Week </a:t>
            </a:r>
            <a:r>
              <a:rPr lang="is-IS" dirty="0"/>
              <a:t>…; Teacher’s Name</a:t>
            </a:r>
            <a:endParaRPr lang="en-US" dirty="0"/>
          </a:p>
        </p:txBody>
      </p:sp>
    </p:spTree>
    <p:extLst>
      <p:ext uri="{BB962C8B-B14F-4D97-AF65-F5344CB8AC3E}">
        <p14:creationId xmlns:p14="http://schemas.microsoft.com/office/powerpoint/2010/main" val="26184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73086" y="1934307"/>
            <a:ext cx="6516930" cy="4655964"/>
          </a:xfrm>
        </p:spPr>
        <p:txBody>
          <a:bodyPr>
            <a:normAutofit/>
          </a:bodyPr>
          <a:lstStyle>
            <a:lvl1pPr marL="0" indent="0">
              <a:buNone/>
              <a:defRPr sz="3000" i="1">
                <a:solidFill>
                  <a:srgbClr val="7C7D82"/>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hasCustomPrompt="1"/>
          </p:nvPr>
        </p:nvSpPr>
        <p:spPr>
          <a:xfrm>
            <a:off x="840318" y="1934307"/>
            <a:ext cx="3932767" cy="4655965"/>
          </a:xfrm>
        </p:spPr>
        <p:txBody>
          <a:bodyPr>
            <a:normAutofit/>
          </a:bodyPr>
          <a:lstStyle>
            <a:lvl1pPr marL="0" indent="0">
              <a:buFont typeface="Arial" charset="0"/>
              <a:buNone/>
              <a:defRPr sz="2400" baseline="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Main Text/Describe photo</a:t>
            </a:r>
          </a:p>
        </p:txBody>
      </p:sp>
      <p:sp>
        <p:nvSpPr>
          <p:cNvPr id="5" name="Title 4"/>
          <p:cNvSpPr>
            <a:spLocks noGrp="1"/>
          </p:cNvSpPr>
          <p:nvPr>
            <p:ph type="title" hasCustomPrompt="1"/>
          </p:nvPr>
        </p:nvSpPr>
        <p:spPr/>
        <p:txBody>
          <a:bodyPr/>
          <a:lstStyle>
            <a:lvl1pPr>
              <a:defRPr/>
            </a:lvl1pPr>
          </a:lstStyle>
          <a:p>
            <a:r>
              <a:rPr lang="en-US" dirty="0"/>
              <a:t>Title – Please Keep In Box</a:t>
            </a:r>
          </a:p>
        </p:txBody>
      </p:sp>
    </p:spTree>
    <p:extLst>
      <p:ext uri="{BB962C8B-B14F-4D97-AF65-F5344CB8AC3E}">
        <p14:creationId xmlns:p14="http://schemas.microsoft.com/office/powerpoint/2010/main" val="1279906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3" name="Content Placeholder 2"/>
          <p:cNvSpPr>
            <a:spLocks noGrp="1"/>
          </p:cNvSpPr>
          <p:nvPr>
            <p:ph idx="1"/>
          </p:nvPr>
        </p:nvSpPr>
        <p:spPr>
          <a:xfrm>
            <a:off x="838199" y="2523392"/>
            <a:ext cx="10565423" cy="4093185"/>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838200" y="1911106"/>
            <a:ext cx="6265985" cy="612286"/>
          </a:xfrm>
        </p:spPr>
        <p:txBody>
          <a:bodyPr anchor="b">
            <a:normAutofit/>
          </a:bodyPr>
          <a:lstStyle>
            <a:lvl1pPr>
              <a:lnSpc>
                <a:spcPct val="100000"/>
              </a:lnSpc>
              <a:spcBef>
                <a:spcPts val="0"/>
              </a:spcBef>
              <a:defRPr sz="2600" b="1" i="0" baseline="0">
                <a:ln>
                  <a:noFill/>
                </a:ln>
                <a:solidFill>
                  <a:srgbClr val="2ED0FF"/>
                </a:solidFill>
                <a:latin typeface="Calibri" charset="0"/>
                <a:ea typeface="Calibri" charset="0"/>
                <a:cs typeface="Calibri" charset="0"/>
              </a:defRPr>
            </a:lvl1pPr>
          </a:lstStyle>
          <a:p>
            <a:pPr lvl="0"/>
            <a:r>
              <a:rPr lang="en-US" dirty="0"/>
              <a:t>Sub Title – Please keep within box</a:t>
            </a:r>
          </a:p>
        </p:txBody>
      </p:sp>
    </p:spTree>
    <p:extLst>
      <p:ext uri="{BB962C8B-B14F-4D97-AF65-F5344CB8AC3E}">
        <p14:creationId xmlns:p14="http://schemas.microsoft.com/office/powerpoint/2010/main" val="1444162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6396281" cy="558067"/>
          </a:xfrm>
        </p:spPr>
        <p:txBody>
          <a:bodyPr/>
          <a:lstStyle>
            <a:lvl1pPr>
              <a:defRPr/>
            </a:lvl1pPr>
          </a:lstStyle>
          <a:p>
            <a:r>
              <a:rPr lang="en-US" dirty="0"/>
              <a:t>Title – Please Keep </a:t>
            </a:r>
            <a:r>
              <a:rPr lang="en-US"/>
              <a:t>in Box</a:t>
            </a:r>
            <a:endParaRPr lang="en-US" dirty="0"/>
          </a:p>
        </p:txBody>
      </p:sp>
      <p:sp>
        <p:nvSpPr>
          <p:cNvPr id="3" name="Text Placeholder 2"/>
          <p:cNvSpPr>
            <a:spLocks noGrp="1"/>
          </p:cNvSpPr>
          <p:nvPr>
            <p:ph type="body" idx="1" hasCustomPrompt="1"/>
          </p:nvPr>
        </p:nvSpPr>
        <p:spPr>
          <a:xfrm>
            <a:off x="839787" y="1875099"/>
            <a:ext cx="5157787" cy="625032"/>
          </a:xfrm>
        </p:spPr>
        <p:txBody>
          <a:bodyPr anchor="b">
            <a:normAutofit/>
          </a:bodyPr>
          <a:lstStyle>
            <a:lvl1pPr marL="0" indent="0">
              <a:buNone/>
              <a:defRPr sz="2600" b="1" baseline="0">
                <a:ln>
                  <a:noFill/>
                </a:ln>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Title – Please keep within Box</a:t>
            </a:r>
          </a:p>
        </p:txBody>
      </p:sp>
      <p:sp>
        <p:nvSpPr>
          <p:cNvPr id="4" name="Content Placeholder 3"/>
          <p:cNvSpPr>
            <a:spLocks noGrp="1"/>
          </p:cNvSpPr>
          <p:nvPr>
            <p:ph sz="half" idx="2" hasCustomPrompt="1"/>
          </p:nvPr>
        </p:nvSpPr>
        <p:spPr>
          <a:xfrm>
            <a:off x="839787" y="2500131"/>
            <a:ext cx="5157787" cy="4120355"/>
          </a:xfrm>
        </p:spPr>
        <p:txBody>
          <a:bodyPr/>
          <a:lstStyle>
            <a:lvl3pPr>
              <a:defRPr/>
            </a:lvl3pPr>
          </a:lstStyle>
          <a:p>
            <a:pPr lvl="0"/>
            <a:r>
              <a:rPr lang="en-US" dirty="0"/>
              <a:t>Main Text</a:t>
            </a:r>
          </a:p>
          <a:p>
            <a:pPr lvl="1"/>
            <a:r>
              <a:rPr lang="en-US" dirty="0"/>
              <a:t>Main bullet point text</a:t>
            </a:r>
          </a:p>
          <a:p>
            <a:pPr lvl="2"/>
            <a:r>
              <a:rPr lang="en-US" dirty="0"/>
              <a:t>Quotes, verses, references</a:t>
            </a:r>
            <a:r>
              <a:rPr lang="is-IS" dirty="0"/>
              <a:t>…</a:t>
            </a:r>
            <a:endParaRPr lang="en-US" dirty="0"/>
          </a:p>
        </p:txBody>
      </p:sp>
      <p:sp>
        <p:nvSpPr>
          <p:cNvPr id="6" name="Content Placeholder 5"/>
          <p:cNvSpPr>
            <a:spLocks noGrp="1"/>
          </p:cNvSpPr>
          <p:nvPr>
            <p:ph sz="quarter" idx="4" hasCustomPrompt="1"/>
          </p:nvPr>
        </p:nvSpPr>
        <p:spPr>
          <a:xfrm>
            <a:off x="6172200" y="2500131"/>
            <a:ext cx="5183188" cy="4120355"/>
          </a:xfrm>
        </p:spPr>
        <p:txBody>
          <a:bodyPr/>
          <a:lstStyle>
            <a:lvl3pPr>
              <a:defRPr/>
            </a:lvl3pPr>
          </a:lstStyle>
          <a:p>
            <a:pPr lvl="0"/>
            <a:r>
              <a:rPr lang="en-US" dirty="0"/>
              <a:t>Main Text  or photo</a:t>
            </a:r>
          </a:p>
          <a:p>
            <a:pPr lvl="1"/>
            <a:r>
              <a:rPr lang="en-US" dirty="0"/>
              <a:t>Main bullet Text</a:t>
            </a:r>
          </a:p>
          <a:p>
            <a:pPr lvl="2"/>
            <a:r>
              <a:rPr lang="en-US" dirty="0"/>
              <a:t>Quotes, references, verses</a:t>
            </a:r>
            <a:r>
              <a:rPr lang="is-IS" dirty="0"/>
              <a:t>…</a:t>
            </a:r>
            <a:endParaRPr lang="en-US" dirty="0"/>
          </a:p>
        </p:txBody>
      </p:sp>
    </p:spTree>
    <p:extLst>
      <p:ext uri="{BB962C8B-B14F-4D97-AF65-F5344CB8AC3E}">
        <p14:creationId xmlns:p14="http://schemas.microsoft.com/office/powerpoint/2010/main" val="881414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199" y="365125"/>
            <a:ext cx="6951563" cy="549275"/>
          </a:xfrm>
        </p:spPr>
        <p:txBody>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390863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9106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6662195" cy="1325563"/>
          </a:xfrm>
        </p:spPr>
        <p:txBody>
          <a:body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89570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6766367" cy="1325563"/>
          </a:xfrm>
        </p:spPr>
        <p:txBody>
          <a:body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3215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6625883" cy="1325563"/>
          </a:xfrm>
        </p:spPr>
        <p:txBody>
          <a:bodyPr/>
          <a:lstStyle/>
          <a:p>
            <a:r>
              <a:rPr lang="en-US"/>
              <a:t>Click to edit Master title style</a:t>
            </a:r>
          </a:p>
        </p:txBody>
      </p:sp>
      <p:sp>
        <p:nvSpPr>
          <p:cNvPr id="3" name="Text Placeholder 2"/>
          <p:cNvSpPr>
            <a:spLocks noGrp="1"/>
          </p:cNvSpPr>
          <p:nvPr>
            <p:ph type="body" idx="1"/>
          </p:nvPr>
        </p:nvSpPr>
        <p:spPr>
          <a:xfrm>
            <a:off x="423099" y="1681163"/>
            <a:ext cx="6625883"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407812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6766367" cy="1325563"/>
          </a:xfrm>
        </p:spPr>
        <p:txBody>
          <a:bodyPr/>
          <a:lstStyle/>
          <a:p>
            <a:r>
              <a:rPr lang="en-US"/>
              <a:t>Click to edit Master title style</a:t>
            </a:r>
          </a:p>
        </p:txBody>
      </p:sp>
      <p:graphicFrame>
        <p:nvGraphicFramePr>
          <p:cNvPr id="8" name="Table 7"/>
          <p:cNvGraphicFramePr>
            <a:graphicFrameLocks noGrp="1"/>
          </p:cNvGraphicFramePr>
          <p:nvPr userDrawn="1">
            <p:extLst>
              <p:ext uri="{D42A27DB-BD31-4B8C-83A1-F6EECF244321}">
                <p14:modId xmlns:p14="http://schemas.microsoft.com/office/powerpoint/2010/main" val="2103663529"/>
              </p:ext>
            </p:extLst>
          </p:nvPr>
        </p:nvGraphicFramePr>
        <p:xfrm>
          <a:off x="405112" y="1865550"/>
          <a:ext cx="11424216" cy="4650996"/>
        </p:xfrm>
        <a:graphic>
          <a:graphicData uri="http://schemas.openxmlformats.org/drawingml/2006/table">
            <a:tbl>
              <a:tblPr firstRow="1" band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r>
                        <a:rPr lang="en-US" sz="3200" b="0" dirty="0">
                          <a:ln>
                            <a:solidFill>
                              <a:schemeClr val="bg1"/>
                            </a:solidFill>
                          </a:ln>
                          <a:solidFill>
                            <a:schemeClr val="bg1"/>
                          </a:solidFill>
                          <a:latin typeface="Cambria" charset="0"/>
                          <a:ea typeface="Cambria" charset="0"/>
                          <a:cs typeface="Cambria" charset="0"/>
                        </a:rPr>
                        <a:t>Christianity</a:t>
                      </a:r>
                    </a:p>
                  </a:txBody>
                  <a:tcPr>
                    <a:lnL w="12700" cmpd="sng">
                      <a:noFill/>
                    </a:lnL>
                    <a:lnR w="6350" cap="flat" cmpd="sng" algn="ctr">
                      <a:solidFill>
                        <a:srgbClr val="048FC9"/>
                      </a:solidFill>
                      <a:prstDash val="solid"/>
                      <a:round/>
                      <a:headEnd type="none" w="med" len="med"/>
                      <a:tailEnd type="none" w="med" len="med"/>
                    </a:lnR>
                    <a:lnT w="12700" cmpd="sng">
                      <a:noFill/>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r>
                        <a:rPr lang="en-US" sz="3200" b="0" dirty="0">
                          <a:ln>
                            <a:solidFill>
                              <a:schemeClr val="bg1"/>
                            </a:solidFill>
                          </a:ln>
                          <a:solidFill>
                            <a:srgbClr val="F3F5FF"/>
                          </a:solidFill>
                          <a:latin typeface="Cambria" charset="0"/>
                          <a:ea typeface="Cambria" charset="0"/>
                          <a:cs typeface="Cambria" charset="0"/>
                        </a:rPr>
                        <a:t>Islam</a:t>
                      </a:r>
                    </a:p>
                  </a:txBody>
                  <a:tcPr>
                    <a:lnL w="6350" cap="flat" cmpd="sng" algn="ctr">
                      <a:solidFill>
                        <a:srgbClr val="048FC9"/>
                      </a:solidFill>
                      <a:prstDash val="solid"/>
                      <a:round/>
                      <a:headEnd type="none" w="med" len="med"/>
                      <a:tailEnd type="none" w="med" len="med"/>
                    </a:lnL>
                    <a:lnR w="12700" cmpd="sng">
                      <a:noFill/>
                    </a:lnR>
                    <a:lnT w="3175"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2463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6510136" cy="1027253"/>
          </a:xfrm>
        </p:spPr>
        <p:txBody>
          <a:bodyPr anchor="ctr">
            <a:noAutofit/>
          </a:bodyPr>
          <a:lstStyle>
            <a:lvl1pPr>
              <a:defRPr sz="4000"/>
            </a:lvl1pPr>
          </a:lstStyle>
          <a:p>
            <a:r>
              <a:rPr lang="en-US" dirty="0"/>
              <a:t>Click to Edit Title Style</a:t>
            </a:r>
          </a:p>
        </p:txBody>
      </p:sp>
      <p:sp>
        <p:nvSpPr>
          <p:cNvPr id="3" name="Picture Placeholder 2"/>
          <p:cNvSpPr>
            <a:spLocks noGrp="1"/>
          </p:cNvSpPr>
          <p:nvPr>
            <p:ph type="pic" idx="1"/>
          </p:nvPr>
        </p:nvSpPr>
        <p:spPr>
          <a:xfrm>
            <a:off x="3738624" y="2083443"/>
            <a:ext cx="7974956" cy="4402640"/>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2083443"/>
            <a:ext cx="3037731" cy="4402640"/>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447299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9223" y="2335793"/>
            <a:ext cx="10183905" cy="1204111"/>
          </a:xfrm>
        </p:spPr>
        <p:txBody>
          <a:bodyPr anchor="b">
            <a:normAutofit/>
          </a:bodyPr>
          <a:lstStyle>
            <a:lvl1pPr algn="ctr">
              <a:defRPr sz="4000"/>
            </a:lvl1pPr>
          </a:lstStyle>
          <a:p>
            <a:r>
              <a:rPr lang="en-US" dirty="0"/>
              <a:t>Use Slide To Introduce A New Topic</a:t>
            </a:r>
          </a:p>
        </p:txBody>
      </p:sp>
      <p:sp>
        <p:nvSpPr>
          <p:cNvPr id="3" name="Subtitle 2"/>
          <p:cNvSpPr>
            <a:spLocks noGrp="1"/>
          </p:cNvSpPr>
          <p:nvPr>
            <p:ph type="subTitle" idx="1" hasCustomPrompt="1"/>
          </p:nvPr>
        </p:nvSpPr>
        <p:spPr>
          <a:xfrm>
            <a:off x="959223" y="3539904"/>
            <a:ext cx="10183905" cy="1147527"/>
          </a:xfrm>
        </p:spPr>
        <p:txBody>
          <a:bodyPr/>
          <a:lstStyle>
            <a:lvl1pPr marL="0" indent="0" algn="ctr">
              <a:buNone/>
              <a:defRPr sz="2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Put your sub title here if you have one</a:t>
            </a:r>
          </a:p>
        </p:txBody>
      </p:sp>
    </p:spTree>
    <p:extLst>
      <p:ext uri="{BB962C8B-B14F-4D97-AF65-F5344CB8AC3E}">
        <p14:creationId xmlns:p14="http://schemas.microsoft.com/office/powerpoint/2010/main" val="343429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losing PFC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Thank You For Joining Us Today</a:t>
            </a:r>
          </a:p>
        </p:txBody>
      </p:sp>
    </p:spTree>
    <p:extLst>
      <p:ext uri="{BB962C8B-B14F-4D97-AF65-F5344CB8AC3E}">
        <p14:creationId xmlns:p14="http://schemas.microsoft.com/office/powerpoint/2010/main" val="1952797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4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40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87942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11424213" cy="1325563"/>
          </a:xfrm>
        </p:spPr>
        <p:txBody>
          <a:bodyPr/>
          <a:lstStyle>
            <a:lvl1pPr algn="ctr">
              <a:defRPr/>
            </a:lvl1p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4559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11285317" cy="1325563"/>
          </a:xfrm>
        </p:spPr>
        <p:txBody>
          <a:bodyPr/>
          <a:lstStyle>
            <a:lvl1pPr algn="ctr">
              <a:defRPr/>
            </a:lvl1p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01652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11360553"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423099" y="1681163"/>
            <a:ext cx="5595735"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7" name="Text Placeholder 2"/>
          <p:cNvSpPr>
            <a:spLocks noGrp="1"/>
          </p:cNvSpPr>
          <p:nvPr>
            <p:ph type="body" idx="10"/>
          </p:nvPr>
        </p:nvSpPr>
        <p:spPr>
          <a:xfrm>
            <a:off x="6018835" y="1681163"/>
            <a:ext cx="5764817"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976743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11424216" cy="1325563"/>
          </a:xfrm>
        </p:spPr>
        <p:txBody>
          <a:bodyPr/>
          <a:lstStyle>
            <a:lvl1pPr algn="ctr">
              <a:defRPr/>
            </a:lvl1pPr>
          </a:lstStyle>
          <a:p>
            <a:r>
              <a:rPr lang="en-US" dirty="0"/>
              <a:t>Click to edit Master title style</a:t>
            </a:r>
          </a:p>
        </p:txBody>
      </p:sp>
      <p:graphicFrame>
        <p:nvGraphicFramePr>
          <p:cNvPr id="8" name="Table 7"/>
          <p:cNvGraphicFramePr>
            <a:graphicFrameLocks noGrp="1"/>
          </p:cNvGraphicFramePr>
          <p:nvPr userDrawn="1"/>
        </p:nvGraphicFramePr>
        <p:xfrm>
          <a:off x="405112" y="1865550"/>
          <a:ext cx="11424216" cy="4650996"/>
        </p:xfrm>
        <a:graphic>
          <a:graphicData uri="http://schemas.openxmlformats.org/drawingml/2006/table">
            <a:tbl>
              <a:tblPr firstRow="1" band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r>
                        <a:rPr lang="en-US" sz="3200" b="0" dirty="0">
                          <a:ln>
                            <a:solidFill>
                              <a:schemeClr val="bg1"/>
                            </a:solidFill>
                          </a:ln>
                          <a:solidFill>
                            <a:schemeClr val="bg1"/>
                          </a:solidFill>
                          <a:latin typeface="Cambria" charset="0"/>
                          <a:ea typeface="Cambria" charset="0"/>
                          <a:cs typeface="Cambria" charset="0"/>
                        </a:rPr>
                        <a:t>Christianity</a:t>
                      </a:r>
                    </a:p>
                  </a:txBody>
                  <a:tcPr>
                    <a:lnL w="12700" cmpd="sng">
                      <a:noFill/>
                    </a:lnL>
                    <a:lnR w="6350" cap="flat" cmpd="sng" algn="ctr">
                      <a:solidFill>
                        <a:srgbClr val="048FC9"/>
                      </a:solidFill>
                      <a:prstDash val="solid"/>
                      <a:round/>
                      <a:headEnd type="none" w="med" len="med"/>
                      <a:tailEnd type="none" w="med" len="med"/>
                    </a:lnR>
                    <a:lnT w="12700" cmpd="sng">
                      <a:noFill/>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r>
                        <a:rPr lang="en-US" sz="3200" b="0" dirty="0">
                          <a:ln>
                            <a:solidFill>
                              <a:schemeClr val="bg1"/>
                            </a:solidFill>
                          </a:ln>
                          <a:solidFill>
                            <a:srgbClr val="F3F5FF"/>
                          </a:solidFill>
                          <a:latin typeface="Cambria" charset="0"/>
                          <a:ea typeface="Cambria" charset="0"/>
                          <a:cs typeface="Cambria" charset="0"/>
                        </a:rPr>
                        <a:t>Islam</a:t>
                      </a:r>
                    </a:p>
                  </a:txBody>
                  <a:tcPr>
                    <a:lnL w="6350" cap="flat" cmpd="sng" algn="ctr">
                      <a:solidFill>
                        <a:srgbClr val="048FC9"/>
                      </a:solidFill>
                      <a:prstDash val="solid"/>
                      <a:round/>
                      <a:headEnd type="none" w="med" len="med"/>
                      <a:tailEnd type="none" w="med" len="med"/>
                    </a:lnL>
                    <a:lnR w="12700" cmpd="sng">
                      <a:noFill/>
                    </a:lnR>
                    <a:lnT w="3175"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6350" cap="flat" cmpd="sng" algn="ctr">
                      <a:solidFill>
                        <a:srgbClr val="048FC9"/>
                      </a:solidFill>
                      <a:prstDash val="solid"/>
                      <a:round/>
                      <a:headEnd type="none" w="med" len="med"/>
                      <a:tailEnd type="none" w="med" len="med"/>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solidFill>
                        <a:srgbClr val="048FC9"/>
                      </a:solidFill>
                      <a:prstDash val="solid"/>
                      <a:round/>
                      <a:headEnd type="none" w="med" len="med"/>
                      <a:tailEnd type="none" w="med" len="med"/>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solidFill>
                        <a:srgbClr val="048FC9"/>
                      </a:solidFill>
                      <a:prstDash val="solid"/>
                      <a:round/>
                      <a:headEnd type="none" w="med" len="med"/>
                      <a:tailEnd type="none" w="med" len="med"/>
                    </a:lnL>
                    <a:lnR w="12700" cmpd="sng">
                      <a:noFill/>
                    </a:lnR>
                    <a:lnT w="6350" cap="flat" cmpd="sng" algn="ctr">
                      <a:solidFill>
                        <a:srgbClr val="048FC9"/>
                      </a:solidFill>
                      <a:prstDash val="solid"/>
                      <a:round/>
                      <a:headEnd type="none" w="med" len="med"/>
                      <a:tailEnd type="none" w="med" len="med"/>
                    </a:lnT>
                    <a:lnB w="12700" cmpd="sng">
                      <a:noFill/>
                    </a:lnB>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4572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11186308" cy="1027253"/>
          </a:xfrm>
        </p:spPr>
        <p:txBody>
          <a:bodyPr anchor="ctr">
            <a:noAutofit/>
          </a:bodyPr>
          <a:lstStyle>
            <a:lvl1pPr algn="ctr">
              <a:defRPr sz="4800"/>
            </a:lvl1pPr>
          </a:lstStyle>
          <a:p>
            <a:r>
              <a:rPr lang="en-US" dirty="0"/>
              <a:t>Click to Edit Title Style</a:t>
            </a:r>
          </a:p>
        </p:txBody>
      </p:sp>
      <p:sp>
        <p:nvSpPr>
          <p:cNvPr id="3" name="Picture Placeholder 2"/>
          <p:cNvSpPr>
            <a:spLocks noGrp="1"/>
          </p:cNvSpPr>
          <p:nvPr>
            <p:ph type="pic" idx="1"/>
          </p:nvPr>
        </p:nvSpPr>
        <p:spPr>
          <a:xfrm>
            <a:off x="3738624" y="1817370"/>
            <a:ext cx="7974956" cy="4668713"/>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1817370"/>
            <a:ext cx="3037731" cy="4668713"/>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1321516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9530" y="3569246"/>
            <a:ext cx="9858105" cy="965176"/>
          </a:xfrm>
        </p:spPr>
        <p:txBody>
          <a:bodyPr anchor="b">
            <a:normAutofit/>
          </a:bodyPr>
          <a:lstStyle>
            <a:lvl1pPr algn="l">
              <a:defRPr sz="5333" baseline="0">
                <a:solidFill>
                  <a:srgbClr val="004289"/>
                </a:solidFill>
                <a:latin typeface="Cambria" charset="0"/>
                <a:ea typeface="Cambria" charset="0"/>
                <a:cs typeface="Cambria" charset="0"/>
              </a:defRPr>
            </a:lvl1pPr>
          </a:lstStyle>
          <a:p>
            <a:r>
              <a:rPr lang="en-US" dirty="0"/>
              <a:t>Title Here</a:t>
            </a:r>
          </a:p>
        </p:txBody>
      </p:sp>
      <p:sp>
        <p:nvSpPr>
          <p:cNvPr id="3" name="Subtitle 2"/>
          <p:cNvSpPr>
            <a:spLocks noGrp="1"/>
          </p:cNvSpPr>
          <p:nvPr>
            <p:ph type="subTitle" idx="1" hasCustomPrompt="1"/>
          </p:nvPr>
        </p:nvSpPr>
        <p:spPr>
          <a:xfrm>
            <a:off x="1149530" y="4534422"/>
            <a:ext cx="9858105" cy="590005"/>
          </a:xfrm>
        </p:spPr>
        <p:txBody>
          <a:bodyPr>
            <a:normAutofit/>
          </a:bodyPr>
          <a:lstStyle>
            <a:lvl1pPr marL="0" indent="0" algn="l">
              <a:buNone/>
              <a:defRPr sz="2933" baseline="0">
                <a:solidFill>
                  <a:srgbClr val="8E8E93"/>
                </a:solidFill>
                <a:latin typeface="+mj-lt"/>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dirty="0"/>
              <a:t>Track 2, </a:t>
            </a:r>
            <a:r>
              <a:rPr lang="en-GB" dirty="0"/>
              <a:t>Week </a:t>
            </a:r>
            <a:r>
              <a:rPr lang="is-IS" dirty="0"/>
              <a:t>…; Teacher’s Name</a:t>
            </a:r>
            <a:endParaRPr lang="en-US" dirty="0"/>
          </a:p>
        </p:txBody>
      </p:sp>
    </p:spTree>
    <p:extLst>
      <p:ext uri="{BB962C8B-B14F-4D97-AF65-F5344CB8AC3E}">
        <p14:creationId xmlns:p14="http://schemas.microsoft.com/office/powerpoint/2010/main" val="22408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3" name="Content Placeholder 2"/>
          <p:cNvSpPr>
            <a:spLocks noGrp="1"/>
          </p:cNvSpPr>
          <p:nvPr>
            <p:ph idx="1"/>
          </p:nvPr>
        </p:nvSpPr>
        <p:spPr>
          <a:xfrm>
            <a:off x="838199" y="2523392"/>
            <a:ext cx="10565423" cy="4093185"/>
          </a:xfrm>
        </p:spPr>
        <p:txBody>
          <a:bodyPr/>
          <a:lstStyle/>
          <a:p>
            <a:pPr lvl="0"/>
            <a:r>
              <a:rPr lang="en-US" dirty="0"/>
              <a:t>Click to edit Master text styles</a:t>
            </a:r>
          </a:p>
          <a:p>
            <a:pPr lvl="1"/>
            <a:r>
              <a:rPr lang="en-US" dirty="0"/>
              <a:t>Second level</a:t>
            </a:r>
          </a:p>
          <a:p>
            <a:pPr lvl="2"/>
            <a:r>
              <a:rPr lang="en-US" dirty="0"/>
              <a:t>Third level</a:t>
            </a:r>
          </a:p>
        </p:txBody>
      </p:sp>
      <p:sp>
        <p:nvSpPr>
          <p:cNvPr id="8" name="Text Placeholder 7"/>
          <p:cNvSpPr>
            <a:spLocks noGrp="1"/>
          </p:cNvSpPr>
          <p:nvPr>
            <p:ph type="body" sz="quarter" idx="10" hasCustomPrompt="1"/>
          </p:nvPr>
        </p:nvSpPr>
        <p:spPr>
          <a:xfrm>
            <a:off x="838200" y="1911106"/>
            <a:ext cx="6265985" cy="612286"/>
          </a:xfrm>
        </p:spPr>
        <p:txBody>
          <a:bodyPr anchor="b">
            <a:normAutofit/>
          </a:bodyPr>
          <a:lstStyle>
            <a:lvl1pPr>
              <a:lnSpc>
                <a:spcPct val="100000"/>
              </a:lnSpc>
              <a:spcBef>
                <a:spcPts val="0"/>
              </a:spcBef>
              <a:defRPr sz="2800" b="1" i="0" baseline="0">
                <a:ln>
                  <a:noFill/>
                </a:ln>
                <a:solidFill>
                  <a:srgbClr val="E1F7FE"/>
                </a:solidFill>
                <a:latin typeface="Calibri" charset="0"/>
                <a:ea typeface="Calibri" charset="0"/>
                <a:cs typeface="Calibri" charset="0"/>
              </a:defRPr>
            </a:lvl1pPr>
          </a:lstStyle>
          <a:p>
            <a:pPr lvl="0"/>
            <a:r>
              <a:rPr lang="en-US" dirty="0"/>
              <a:t>Sub Title – Please keep within box</a:t>
            </a:r>
          </a:p>
        </p:txBody>
      </p:sp>
    </p:spTree>
    <p:extLst>
      <p:ext uri="{BB962C8B-B14F-4D97-AF65-F5344CB8AC3E}">
        <p14:creationId xmlns:p14="http://schemas.microsoft.com/office/powerpoint/2010/main" val="1433659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6396281" cy="558067"/>
          </a:xfrm>
        </p:spPr>
        <p:txBody>
          <a:bodyPr/>
          <a:lstStyle>
            <a:lvl1pPr>
              <a:defRPr/>
            </a:lvl1pPr>
          </a:lstStyle>
          <a:p>
            <a:r>
              <a:rPr lang="en-US" dirty="0"/>
              <a:t>Title – Please Keep </a:t>
            </a:r>
            <a:r>
              <a:rPr lang="en-US"/>
              <a:t>in Box</a:t>
            </a:r>
            <a:endParaRPr lang="en-US" dirty="0"/>
          </a:p>
        </p:txBody>
      </p:sp>
      <p:sp>
        <p:nvSpPr>
          <p:cNvPr id="3" name="Text Placeholder 2"/>
          <p:cNvSpPr>
            <a:spLocks noGrp="1"/>
          </p:cNvSpPr>
          <p:nvPr>
            <p:ph type="body" idx="1" hasCustomPrompt="1"/>
          </p:nvPr>
        </p:nvSpPr>
        <p:spPr>
          <a:xfrm>
            <a:off x="839787" y="1875099"/>
            <a:ext cx="5157787" cy="625032"/>
          </a:xfrm>
        </p:spPr>
        <p:txBody>
          <a:bodyPr anchor="b">
            <a:noAutofit/>
          </a:bodyPr>
          <a:lstStyle>
            <a:lvl1pPr marL="0" indent="0">
              <a:buNone/>
              <a:defRPr sz="2800" b="1" baseline="0">
                <a:ln>
                  <a:noFill/>
                </a:ln>
                <a:solidFill>
                  <a:srgbClr val="E1F7F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 Title – Please </a:t>
            </a:r>
            <a:r>
              <a:rPr lang="en-US"/>
              <a:t>keep in </a:t>
            </a:r>
            <a:r>
              <a:rPr lang="en-US" dirty="0"/>
              <a:t>Box</a:t>
            </a:r>
          </a:p>
        </p:txBody>
      </p:sp>
      <p:sp>
        <p:nvSpPr>
          <p:cNvPr id="4" name="Content Placeholder 3"/>
          <p:cNvSpPr>
            <a:spLocks noGrp="1"/>
          </p:cNvSpPr>
          <p:nvPr>
            <p:ph sz="half" idx="2" hasCustomPrompt="1"/>
          </p:nvPr>
        </p:nvSpPr>
        <p:spPr>
          <a:xfrm>
            <a:off x="839787" y="2500131"/>
            <a:ext cx="5157787" cy="4120355"/>
          </a:xfrm>
        </p:spPr>
        <p:txBody>
          <a:bodyPr/>
          <a:lstStyle>
            <a:lvl3pPr>
              <a:defRPr/>
            </a:lvl3pPr>
          </a:lstStyle>
          <a:p>
            <a:pPr lvl="0"/>
            <a:r>
              <a:rPr lang="en-US" dirty="0"/>
              <a:t>Main Text</a:t>
            </a:r>
          </a:p>
          <a:p>
            <a:pPr lvl="1"/>
            <a:r>
              <a:rPr lang="en-US" dirty="0"/>
              <a:t>Main bullet point text</a:t>
            </a:r>
          </a:p>
          <a:p>
            <a:pPr lvl="2"/>
            <a:r>
              <a:rPr lang="en-US" dirty="0"/>
              <a:t>Quotes, verses, references</a:t>
            </a:r>
            <a:r>
              <a:rPr lang="is-IS" dirty="0"/>
              <a:t>…</a:t>
            </a:r>
            <a:endParaRPr lang="en-US" dirty="0"/>
          </a:p>
        </p:txBody>
      </p:sp>
      <p:sp>
        <p:nvSpPr>
          <p:cNvPr id="6" name="Content Placeholder 5"/>
          <p:cNvSpPr>
            <a:spLocks noGrp="1"/>
          </p:cNvSpPr>
          <p:nvPr>
            <p:ph sz="quarter" idx="4" hasCustomPrompt="1"/>
          </p:nvPr>
        </p:nvSpPr>
        <p:spPr>
          <a:xfrm>
            <a:off x="6172200" y="2500131"/>
            <a:ext cx="5183188" cy="4120355"/>
          </a:xfrm>
        </p:spPr>
        <p:txBody>
          <a:bodyPr/>
          <a:lstStyle>
            <a:lvl3pPr>
              <a:defRPr/>
            </a:lvl3pPr>
          </a:lstStyle>
          <a:p>
            <a:pPr lvl="0"/>
            <a:r>
              <a:rPr lang="en-US" dirty="0"/>
              <a:t>Main Text  or photo</a:t>
            </a:r>
          </a:p>
          <a:p>
            <a:pPr lvl="1"/>
            <a:r>
              <a:rPr lang="en-US" dirty="0"/>
              <a:t>Main bullet Text</a:t>
            </a:r>
          </a:p>
          <a:p>
            <a:pPr lvl="2"/>
            <a:r>
              <a:rPr lang="en-US" dirty="0"/>
              <a:t>Quotes, references, verses</a:t>
            </a:r>
            <a:r>
              <a:rPr lang="is-IS" dirty="0"/>
              <a:t>…</a:t>
            </a:r>
            <a:endParaRPr lang="en-US" dirty="0"/>
          </a:p>
        </p:txBody>
      </p:sp>
    </p:spTree>
    <p:extLst>
      <p:ext uri="{BB962C8B-B14F-4D97-AF65-F5344CB8AC3E}">
        <p14:creationId xmlns:p14="http://schemas.microsoft.com/office/powerpoint/2010/main" val="3253776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746421"/>
            <a:ext cx="6855690" cy="906163"/>
          </a:xfrm>
        </p:spPr>
        <p:txBody>
          <a:bodyPr/>
          <a:lstStyle>
            <a:lvl1pPr>
              <a:defRPr baseline="0"/>
            </a:lvl1pPr>
          </a:lstStyle>
          <a:p>
            <a:r>
              <a:rPr lang="en-US" dirty="0"/>
              <a:t>Title – Please Fit In Box</a:t>
            </a:r>
          </a:p>
        </p:txBody>
      </p:sp>
      <p:sp>
        <p:nvSpPr>
          <p:cNvPr id="4" name="Text Placeholder 3"/>
          <p:cNvSpPr>
            <a:spLocks noGrp="1"/>
          </p:cNvSpPr>
          <p:nvPr>
            <p:ph type="body" sz="quarter" idx="10" hasCustomPrompt="1"/>
          </p:nvPr>
        </p:nvSpPr>
        <p:spPr>
          <a:xfrm>
            <a:off x="838201" y="2652584"/>
            <a:ext cx="10547554" cy="501517"/>
          </a:xfrm>
        </p:spPr>
        <p:txBody>
          <a:bodyPr anchor="b"/>
          <a:lstStyle>
            <a:lvl1pPr>
              <a:defRPr baseline="0"/>
            </a:lvl1pPr>
          </a:lstStyle>
          <a:p>
            <a:pPr lvl="0"/>
            <a:r>
              <a:rPr lang="en-US" dirty="0"/>
              <a:t>Sub Title</a:t>
            </a:r>
          </a:p>
        </p:txBody>
      </p:sp>
      <p:sp>
        <p:nvSpPr>
          <p:cNvPr id="8" name="Content Placeholder 7"/>
          <p:cNvSpPr>
            <a:spLocks noGrp="1"/>
          </p:cNvSpPr>
          <p:nvPr>
            <p:ph sz="quarter" idx="12"/>
          </p:nvPr>
        </p:nvSpPr>
        <p:spPr>
          <a:xfrm>
            <a:off x="838201" y="3154101"/>
            <a:ext cx="10547554" cy="3461852"/>
          </a:xfrm>
        </p:spPr>
        <p:txBody>
          <a:bodyPr wrap="square">
            <a:noAutofit/>
          </a:bodyPr>
          <a:lstStyle>
            <a:lvl1pPr>
              <a:defRPr>
                <a:solidFill>
                  <a:schemeClr val="tx1"/>
                </a:solidFill>
              </a:defRPr>
            </a:lvl1pPr>
            <a:lvl2pPr>
              <a:defRPr>
                <a:solidFill>
                  <a:schemeClr val="tx1"/>
                </a:solidFill>
              </a:defRPr>
            </a:lvl2pPr>
            <a:lvl3pPr>
              <a:defRPr i="1">
                <a:solidFill>
                  <a:srgbClr val="7C7D8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33805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1550" y="2041525"/>
            <a:ext cx="6951563" cy="549275"/>
          </a:xfrm>
        </p:spPr>
        <p:txBody>
          <a:bodyPr/>
          <a:lstStyle>
            <a:lvl1pPr>
              <a:defRPr baseline="0">
                <a:solidFill>
                  <a:srgbClr val="E1F7FE"/>
                </a:solidFill>
              </a:defRPr>
            </a:lvl1pPr>
          </a:lstStyle>
          <a:p>
            <a:r>
              <a:rPr lang="en-US"/>
              <a:t>Title – Please Keep In Box</a:t>
            </a:r>
            <a:endParaRPr lang="en-US" dirty="0"/>
          </a:p>
        </p:txBody>
      </p:sp>
      <p:sp>
        <p:nvSpPr>
          <p:cNvPr id="4" name="Text Placeholder 3"/>
          <p:cNvSpPr>
            <a:spLocks noGrp="1"/>
          </p:cNvSpPr>
          <p:nvPr>
            <p:ph type="body" sz="quarter" idx="10"/>
          </p:nvPr>
        </p:nvSpPr>
        <p:spPr>
          <a:xfrm>
            <a:off x="971550" y="2762250"/>
            <a:ext cx="10382250" cy="3390900"/>
          </a:xfrm>
        </p:spPr>
        <p:txBody>
          <a:bodyPr/>
          <a:lstStyle>
            <a:lvl1pPr>
              <a:lnSpc>
                <a:spcPct val="100000"/>
              </a:lnSpc>
              <a:spcBef>
                <a:spcPts val="400"/>
              </a:spcBef>
              <a:spcAft>
                <a:spcPts val="600"/>
              </a:spcAft>
              <a:defRPr/>
            </a:lvl1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65551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9650" y="468700"/>
            <a:ext cx="6421297" cy="1465608"/>
          </a:xfrm>
        </p:spPr>
        <p:txBody>
          <a:bodyPr/>
          <a:lstStyle>
            <a:lvl1pPr>
              <a:defRPr baseline="0"/>
            </a:lvl1pPr>
          </a:lstStyle>
          <a:p>
            <a:r>
              <a:rPr lang="en-US" dirty="0"/>
              <a:t>Title – Please Keep In Box</a:t>
            </a:r>
          </a:p>
        </p:txBody>
      </p:sp>
      <p:sp>
        <p:nvSpPr>
          <p:cNvPr id="4" name="Text Placeholder 3"/>
          <p:cNvSpPr>
            <a:spLocks noGrp="1"/>
          </p:cNvSpPr>
          <p:nvPr>
            <p:ph type="body" sz="quarter" idx="10" hasCustomPrompt="1"/>
          </p:nvPr>
        </p:nvSpPr>
        <p:spPr>
          <a:xfrm>
            <a:off x="1009650" y="1934308"/>
            <a:ext cx="6421297" cy="474784"/>
          </a:xfrm>
        </p:spPr>
        <p:txBody>
          <a:bodyPr anchor="b"/>
          <a:lstStyle>
            <a:lvl1pPr>
              <a:defRPr baseline="0">
                <a:solidFill>
                  <a:srgbClr val="0070C0"/>
                </a:solidFill>
              </a:defRPr>
            </a:lvl1pPr>
          </a:lstStyle>
          <a:p>
            <a:pPr lvl="0"/>
            <a:r>
              <a:rPr lang="en-US" dirty="0"/>
              <a:t>Sub Title – Please fit to box</a:t>
            </a:r>
          </a:p>
        </p:txBody>
      </p:sp>
      <p:sp>
        <p:nvSpPr>
          <p:cNvPr id="6" name="Content Placeholder 5"/>
          <p:cNvSpPr>
            <a:spLocks noGrp="1"/>
          </p:cNvSpPr>
          <p:nvPr>
            <p:ph sz="quarter" idx="11"/>
          </p:nvPr>
        </p:nvSpPr>
        <p:spPr>
          <a:xfrm>
            <a:off x="1009651" y="2409092"/>
            <a:ext cx="10172700" cy="425547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8076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971550" y="2407534"/>
            <a:ext cx="5022850" cy="4213742"/>
          </a:xfrm>
        </p:spPr>
        <p:txBody>
          <a:bodyPr/>
          <a:lstStyle>
            <a:lvl1pPr marL="0" indent="0">
              <a:buNone/>
              <a:defRPr/>
            </a:lvl1pPr>
            <a:lvl2pPr marL="535504" indent="-309026">
              <a:tabLst/>
              <a:defRPr baseline="0">
                <a:solidFill>
                  <a:schemeClr val="tx1"/>
                </a:solidFill>
              </a:defRPr>
            </a:lvl2pPr>
            <a:lvl3pPr marL="1187421" indent="-277277">
              <a:buFont typeface=".AppleSystemUIFont" charset="-120"/>
              <a:buChar char="-"/>
              <a:tabLst/>
              <a:defRPr/>
            </a:lvl3pPr>
          </a:lstStyle>
          <a:p>
            <a:pPr lvl="1"/>
            <a:r>
              <a:rPr lang="en-US" dirty="0"/>
              <a:t>Main body text</a:t>
            </a:r>
          </a:p>
          <a:p>
            <a:pPr lvl="2"/>
            <a:r>
              <a:rPr lang="en-US" dirty="0"/>
              <a:t>Quotes, references, extras</a:t>
            </a:r>
          </a:p>
        </p:txBody>
      </p:sp>
      <p:sp>
        <p:nvSpPr>
          <p:cNvPr id="4" name="Content Placeholder 3"/>
          <p:cNvSpPr>
            <a:spLocks noGrp="1"/>
          </p:cNvSpPr>
          <p:nvPr>
            <p:ph sz="half" idx="2" hasCustomPrompt="1"/>
          </p:nvPr>
        </p:nvSpPr>
        <p:spPr>
          <a:xfrm>
            <a:off x="6214075" y="2407533"/>
            <a:ext cx="5063525" cy="4213743"/>
          </a:xfrm>
        </p:spPr>
        <p:txBody>
          <a:bodyPr/>
          <a:lstStyle>
            <a:lvl1pPr marL="0" indent="0">
              <a:buNone/>
              <a:defRPr/>
            </a:lvl1pPr>
            <a:lvl2pPr marL="535504" indent="-309026">
              <a:tabLst/>
              <a:defRPr>
                <a:solidFill>
                  <a:schemeClr val="tx1"/>
                </a:solidFill>
              </a:defRPr>
            </a:lvl2pPr>
            <a:lvl3pPr marL="1187421" indent="-292093">
              <a:buFont typeface=".AppleSystemUIFont" charset="-120"/>
              <a:buChar char="-"/>
              <a:tabLst/>
              <a:defRPr/>
            </a:lvl3pPr>
          </a:lstStyle>
          <a:p>
            <a:pPr lvl="1"/>
            <a:r>
              <a:rPr lang="en-US" dirty="0"/>
              <a:t>Main body text</a:t>
            </a:r>
          </a:p>
          <a:p>
            <a:pPr lvl="2"/>
            <a:r>
              <a:rPr lang="en-US" dirty="0"/>
              <a:t>Quotes, references, extras</a:t>
            </a:r>
          </a:p>
        </p:txBody>
      </p:sp>
      <p:sp>
        <p:nvSpPr>
          <p:cNvPr id="6" name="Text Placeholder 5"/>
          <p:cNvSpPr>
            <a:spLocks noGrp="1"/>
          </p:cNvSpPr>
          <p:nvPr>
            <p:ph type="body" sz="quarter" idx="10" hasCustomPrompt="1"/>
          </p:nvPr>
        </p:nvSpPr>
        <p:spPr>
          <a:xfrm>
            <a:off x="971550" y="1944024"/>
            <a:ext cx="5022850" cy="463509"/>
          </a:xfrm>
        </p:spPr>
        <p:txBody>
          <a:bodyPr anchor="b"/>
          <a:lstStyle>
            <a:lvl1pPr>
              <a:defRPr>
                <a:solidFill>
                  <a:srgbClr val="0070C0"/>
                </a:solidFill>
              </a:defRPr>
            </a:lvl1pPr>
          </a:lstStyle>
          <a:p>
            <a:pPr lvl="0"/>
            <a:r>
              <a:rPr lang="en-US" dirty="0"/>
              <a:t>Sub Title</a:t>
            </a:r>
          </a:p>
        </p:txBody>
      </p:sp>
      <p:sp>
        <p:nvSpPr>
          <p:cNvPr id="8" name="Text Placeholder 7"/>
          <p:cNvSpPr>
            <a:spLocks noGrp="1"/>
          </p:cNvSpPr>
          <p:nvPr>
            <p:ph type="body" sz="quarter" idx="11" hasCustomPrompt="1"/>
          </p:nvPr>
        </p:nvSpPr>
        <p:spPr>
          <a:xfrm>
            <a:off x="6214075" y="1944024"/>
            <a:ext cx="3411188" cy="463510"/>
          </a:xfrm>
        </p:spPr>
        <p:txBody>
          <a:bodyPr anchor="b"/>
          <a:lstStyle>
            <a:lvl1pPr>
              <a:defRPr>
                <a:solidFill>
                  <a:srgbClr val="0070C0"/>
                </a:solidFill>
              </a:defRPr>
            </a:lvl1pPr>
          </a:lstStyle>
          <a:p>
            <a:pPr lvl="0"/>
            <a:r>
              <a:rPr lang="en-US" dirty="0"/>
              <a:t>Sub Title – keep in box</a:t>
            </a:r>
          </a:p>
        </p:txBody>
      </p:sp>
      <p:sp>
        <p:nvSpPr>
          <p:cNvPr id="5" name="Title 4"/>
          <p:cNvSpPr>
            <a:spLocks noGrp="1"/>
          </p:cNvSpPr>
          <p:nvPr>
            <p:ph type="title" hasCustomPrompt="1"/>
          </p:nvPr>
        </p:nvSpPr>
        <p:spPr>
          <a:xfrm>
            <a:off x="971550" y="468699"/>
            <a:ext cx="6743700" cy="1475323"/>
          </a:xfrm>
        </p:spPr>
        <p:txBody>
          <a:bodyPr wrap="square">
            <a:noAutofit/>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9072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773086" y="1934307"/>
            <a:ext cx="6516930" cy="4655964"/>
          </a:xfrm>
        </p:spPr>
        <p:txBody>
          <a:bodyPr>
            <a:normAutofit/>
          </a:bodyPr>
          <a:lstStyle>
            <a:lvl1pPr marL="0" indent="0">
              <a:buNone/>
              <a:defRPr sz="3000" i="1">
                <a:solidFill>
                  <a:srgbClr val="7C7D82"/>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Drag picture to placeholder or click icon to add</a:t>
            </a:r>
          </a:p>
        </p:txBody>
      </p:sp>
      <p:sp>
        <p:nvSpPr>
          <p:cNvPr id="4" name="Text Placeholder 3"/>
          <p:cNvSpPr>
            <a:spLocks noGrp="1"/>
          </p:cNvSpPr>
          <p:nvPr>
            <p:ph type="body" sz="half" idx="2" hasCustomPrompt="1"/>
          </p:nvPr>
        </p:nvSpPr>
        <p:spPr>
          <a:xfrm>
            <a:off x="914017" y="1934307"/>
            <a:ext cx="3859068" cy="4655965"/>
          </a:xfrm>
        </p:spPr>
        <p:txBody>
          <a:bodyPr>
            <a:normAutofit/>
          </a:bodyPr>
          <a:lstStyle>
            <a:lvl1pPr marL="0" indent="0">
              <a:buFont typeface="Arial" charset="0"/>
              <a:buNone/>
              <a:defRPr sz="2400" baseline="0">
                <a:solidFill>
                  <a:schemeClr val="tx1"/>
                </a:solidFill>
              </a:defRPr>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dirty="0"/>
              <a:t>Main Text/Describe photo</a:t>
            </a:r>
          </a:p>
        </p:txBody>
      </p:sp>
      <p:sp>
        <p:nvSpPr>
          <p:cNvPr id="5" name="Title 4"/>
          <p:cNvSpPr>
            <a:spLocks noGrp="1"/>
          </p:cNvSpPr>
          <p:nvPr>
            <p:ph type="title" hasCustomPrompt="1"/>
          </p:nvPr>
        </p:nvSpPr>
        <p:spPr>
          <a:xfrm>
            <a:off x="914017" y="468700"/>
            <a:ext cx="6516930" cy="1465608"/>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4018515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2" y="1746421"/>
            <a:ext cx="6855690" cy="906163"/>
          </a:xfrm>
        </p:spPr>
        <p:txBody>
          <a:bodyPr/>
          <a:lstStyle>
            <a:lvl1pPr>
              <a:defRPr baseline="0"/>
            </a:lvl1pPr>
          </a:lstStyle>
          <a:p>
            <a:r>
              <a:rPr lang="en-US" dirty="0"/>
              <a:t>Title – Please Fit In Box</a:t>
            </a:r>
          </a:p>
        </p:txBody>
      </p:sp>
      <p:sp>
        <p:nvSpPr>
          <p:cNvPr id="4" name="Text Placeholder 3"/>
          <p:cNvSpPr>
            <a:spLocks noGrp="1"/>
          </p:cNvSpPr>
          <p:nvPr>
            <p:ph type="body" sz="quarter" idx="10" hasCustomPrompt="1"/>
          </p:nvPr>
        </p:nvSpPr>
        <p:spPr>
          <a:xfrm>
            <a:off x="838201" y="2652584"/>
            <a:ext cx="10547554" cy="501517"/>
          </a:xfrm>
        </p:spPr>
        <p:txBody>
          <a:bodyPr anchor="b"/>
          <a:lstStyle>
            <a:lvl1pPr>
              <a:defRPr baseline="0"/>
            </a:lvl1pPr>
          </a:lstStyle>
          <a:p>
            <a:pPr lvl="0"/>
            <a:r>
              <a:rPr lang="en-US" dirty="0"/>
              <a:t>Sub Title</a:t>
            </a:r>
          </a:p>
        </p:txBody>
      </p:sp>
      <p:sp>
        <p:nvSpPr>
          <p:cNvPr id="8" name="Content Placeholder 7"/>
          <p:cNvSpPr>
            <a:spLocks noGrp="1"/>
          </p:cNvSpPr>
          <p:nvPr>
            <p:ph sz="quarter" idx="12"/>
          </p:nvPr>
        </p:nvSpPr>
        <p:spPr>
          <a:xfrm>
            <a:off x="838201" y="3154101"/>
            <a:ext cx="10547554" cy="3461852"/>
          </a:xfrm>
        </p:spPr>
        <p:txBody>
          <a:bodyPr wrap="square">
            <a:noAutofit/>
          </a:bodyPr>
          <a:lstStyle>
            <a:lvl1pPr>
              <a:defRPr>
                <a:solidFill>
                  <a:schemeClr val="tx1"/>
                </a:solidFill>
              </a:defRPr>
            </a:lvl1pPr>
            <a:lvl2pPr>
              <a:defRPr>
                <a:solidFill>
                  <a:schemeClr val="tx1"/>
                </a:solidFill>
              </a:defRPr>
            </a:lvl2pPr>
            <a:lvl3pPr>
              <a:defRPr i="1">
                <a:solidFill>
                  <a:srgbClr val="7C7D82"/>
                </a:solidFill>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54113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3" y="1746421"/>
            <a:ext cx="6938815" cy="906163"/>
          </a:xfrm>
        </p:spPr>
        <p:txBody>
          <a:bodyPr/>
          <a:lstStyle>
            <a:lvl1pPr>
              <a:defRPr/>
            </a:lvl1pPr>
          </a:lstStyle>
          <a:p>
            <a:r>
              <a:rPr lang="en-US" dirty="0"/>
              <a:t>Title – Please Fit In Box</a:t>
            </a:r>
          </a:p>
        </p:txBody>
      </p:sp>
      <p:sp>
        <p:nvSpPr>
          <p:cNvPr id="6" name="Text Placeholder 5"/>
          <p:cNvSpPr>
            <a:spLocks noGrp="1"/>
          </p:cNvSpPr>
          <p:nvPr>
            <p:ph type="body" sz="quarter" idx="10" hasCustomPrompt="1"/>
          </p:nvPr>
        </p:nvSpPr>
        <p:spPr>
          <a:xfrm>
            <a:off x="838200" y="2652583"/>
            <a:ext cx="5156200" cy="507470"/>
          </a:xfrm>
        </p:spPr>
        <p:txBody>
          <a:bodyPr anchor="b"/>
          <a:lstStyle/>
          <a:p>
            <a:pPr lvl="0"/>
            <a:r>
              <a:rPr lang="en-US" dirty="0"/>
              <a:t>Sub Title</a:t>
            </a:r>
          </a:p>
        </p:txBody>
      </p:sp>
      <p:sp>
        <p:nvSpPr>
          <p:cNvPr id="7" name="Text Placeholder 6"/>
          <p:cNvSpPr>
            <a:spLocks noGrp="1"/>
          </p:cNvSpPr>
          <p:nvPr>
            <p:ph type="body" sz="quarter" idx="11" hasCustomPrompt="1"/>
          </p:nvPr>
        </p:nvSpPr>
        <p:spPr>
          <a:xfrm>
            <a:off x="6197600" y="2655312"/>
            <a:ext cx="5156200" cy="504741"/>
          </a:xfrm>
        </p:spPr>
        <p:txBody>
          <a:bodyPr anchor="b"/>
          <a:lstStyle>
            <a:lvl1pPr>
              <a:defRPr baseline="0"/>
            </a:lvl1pPr>
          </a:lstStyle>
          <a:p>
            <a:pPr lvl="0"/>
            <a:r>
              <a:rPr lang="en-US" dirty="0"/>
              <a:t>Sub Title – keep in box</a:t>
            </a:r>
          </a:p>
        </p:txBody>
      </p:sp>
      <p:sp>
        <p:nvSpPr>
          <p:cNvPr id="10" name="Content Placeholder 9"/>
          <p:cNvSpPr>
            <a:spLocks noGrp="1"/>
          </p:cNvSpPr>
          <p:nvPr>
            <p:ph sz="quarter" idx="12"/>
          </p:nvPr>
        </p:nvSpPr>
        <p:spPr>
          <a:xfrm>
            <a:off x="838201" y="3160053"/>
            <a:ext cx="5156200"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14" name="Content Placeholder 13"/>
          <p:cNvSpPr>
            <a:spLocks noGrp="1"/>
          </p:cNvSpPr>
          <p:nvPr>
            <p:ph sz="quarter" idx="13"/>
          </p:nvPr>
        </p:nvSpPr>
        <p:spPr>
          <a:xfrm>
            <a:off x="6197599" y="3160053"/>
            <a:ext cx="5156201"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553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8201" y="3146612"/>
            <a:ext cx="5456769" cy="3555385"/>
          </a:xfrm>
        </p:spPr>
        <p:txBody>
          <a:bodyPr/>
          <a:lstStyle>
            <a:lvl1pPr>
              <a:defRPr>
                <a:solidFill>
                  <a:schemeClr val="accent4">
                    <a:lumMod val="50000"/>
                  </a:schemeClr>
                </a:solidFill>
              </a:defRPr>
            </a:lvl1pPr>
            <a:lvl3pPr>
              <a:defRPr baseline="0"/>
            </a:lvl3pPr>
          </a:lstStyle>
          <a:p>
            <a:pPr lvl="1"/>
            <a:r>
              <a:rPr lang="en-US" dirty="0"/>
              <a:t>Main Text</a:t>
            </a:r>
          </a:p>
          <a:p>
            <a:pPr lvl="2"/>
            <a:r>
              <a:rPr lang="en-US" dirty="0"/>
              <a:t>References, verses, extras</a:t>
            </a:r>
          </a:p>
        </p:txBody>
      </p:sp>
      <p:sp>
        <p:nvSpPr>
          <p:cNvPr id="5" name="Text Placeholder 4"/>
          <p:cNvSpPr>
            <a:spLocks noGrp="1"/>
          </p:cNvSpPr>
          <p:nvPr>
            <p:ph type="body" sz="quarter" idx="3" hasCustomPrompt="1"/>
          </p:nvPr>
        </p:nvSpPr>
        <p:spPr>
          <a:xfrm>
            <a:off x="6294970" y="6090340"/>
            <a:ext cx="5016496" cy="611657"/>
          </a:xfrm>
        </p:spPr>
        <p:txBody>
          <a:bodyPr anchor="t">
            <a:normAutofit/>
          </a:bodyPr>
          <a:lstStyle>
            <a:lvl1pPr marL="0" indent="0">
              <a:buNone/>
              <a:defRPr sz="2200" b="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Picture description</a:t>
            </a:r>
          </a:p>
        </p:txBody>
      </p:sp>
      <p:sp>
        <p:nvSpPr>
          <p:cNvPr id="11" name="Picture Placeholder 10"/>
          <p:cNvSpPr>
            <a:spLocks noGrp="1"/>
          </p:cNvSpPr>
          <p:nvPr>
            <p:ph type="pic" sz="quarter" idx="10"/>
          </p:nvPr>
        </p:nvSpPr>
        <p:spPr>
          <a:xfrm>
            <a:off x="6294970" y="2652583"/>
            <a:ext cx="5016496" cy="3437757"/>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6" name="Title 5"/>
          <p:cNvSpPr>
            <a:spLocks noGrp="1"/>
          </p:cNvSpPr>
          <p:nvPr>
            <p:ph type="title" hasCustomPrompt="1"/>
          </p:nvPr>
        </p:nvSpPr>
        <p:spPr>
          <a:xfrm>
            <a:off x="838202" y="1746421"/>
            <a:ext cx="6948054" cy="906163"/>
          </a:xfrm>
        </p:spPr>
        <p:txBody>
          <a:bodyPr/>
          <a:lstStyle>
            <a:lvl1pPr>
              <a:defRPr/>
            </a:lvl1pPr>
          </a:lstStyle>
          <a:p>
            <a:r>
              <a:rPr lang="en-US" dirty="0"/>
              <a:t>Title – Please Fit Into Box</a:t>
            </a:r>
          </a:p>
        </p:txBody>
      </p:sp>
      <p:sp>
        <p:nvSpPr>
          <p:cNvPr id="7" name="Text Placeholder 6"/>
          <p:cNvSpPr>
            <a:spLocks noGrp="1"/>
          </p:cNvSpPr>
          <p:nvPr>
            <p:ph type="body" sz="quarter" idx="11" hasCustomPrompt="1"/>
          </p:nvPr>
        </p:nvSpPr>
        <p:spPr>
          <a:xfrm>
            <a:off x="838202" y="2652584"/>
            <a:ext cx="5456768" cy="494028"/>
          </a:xfrm>
        </p:spPr>
        <p:txBody>
          <a:bodyPr anchor="b"/>
          <a:lstStyle/>
          <a:p>
            <a:pPr lvl="0"/>
            <a:r>
              <a:rPr lang="en-US" dirty="0"/>
              <a:t>Sub Title</a:t>
            </a:r>
          </a:p>
        </p:txBody>
      </p:sp>
    </p:spTree>
    <p:extLst>
      <p:ext uri="{BB962C8B-B14F-4D97-AF65-F5344CB8AC3E}">
        <p14:creationId xmlns:p14="http://schemas.microsoft.com/office/powerpoint/2010/main" val="1209783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887030" y="2652584"/>
            <a:ext cx="3520332"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8" name="Picture Placeholder 7"/>
          <p:cNvSpPr>
            <a:spLocks noGrp="1"/>
          </p:cNvSpPr>
          <p:nvPr>
            <p:ph type="pic" sz="quarter" idx="11" hasCustomPrompt="1"/>
          </p:nvPr>
        </p:nvSpPr>
        <p:spPr>
          <a:xfrm>
            <a:off x="831201" y="2652584"/>
            <a:ext cx="3468887" cy="3421052"/>
          </a:xfrm>
        </p:spPr>
        <p:txBody>
          <a:bodyPr/>
          <a:lstStyle>
            <a:lvl1pPr>
              <a:defRPr i="1">
                <a:solidFill>
                  <a:schemeClr val="tx1">
                    <a:lumMod val="50000"/>
                    <a:lumOff val="50000"/>
                  </a:schemeClr>
                </a:solidFill>
              </a:defRPr>
            </a:lvl1pPr>
          </a:lstStyle>
          <a:p>
            <a:r>
              <a:rPr lang="en-US" dirty="0"/>
              <a:t>picture</a:t>
            </a:r>
          </a:p>
        </p:txBody>
      </p:sp>
      <p:sp>
        <p:nvSpPr>
          <p:cNvPr id="10" name="Picture Placeholder 9"/>
          <p:cNvSpPr>
            <a:spLocks noGrp="1"/>
          </p:cNvSpPr>
          <p:nvPr>
            <p:ph type="pic" sz="quarter" idx="12"/>
          </p:nvPr>
        </p:nvSpPr>
        <p:spPr>
          <a:xfrm>
            <a:off x="4307088" y="2652584"/>
            <a:ext cx="3579941"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13" name="Text Placeholder 2"/>
          <p:cNvSpPr>
            <a:spLocks noGrp="1"/>
          </p:cNvSpPr>
          <p:nvPr>
            <p:ph type="body" idx="1" hasCustomPrompt="1"/>
          </p:nvPr>
        </p:nvSpPr>
        <p:spPr>
          <a:xfrm>
            <a:off x="831201" y="6077753"/>
            <a:ext cx="3468887" cy="603419"/>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4" name="Text Placeholder 2"/>
          <p:cNvSpPr>
            <a:spLocks noGrp="1"/>
          </p:cNvSpPr>
          <p:nvPr>
            <p:ph type="body" idx="13" hasCustomPrompt="1"/>
          </p:nvPr>
        </p:nvSpPr>
        <p:spPr>
          <a:xfrm>
            <a:off x="4307089" y="6077753"/>
            <a:ext cx="3579939" cy="602392"/>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5" name="Text Placeholder 2"/>
          <p:cNvSpPr>
            <a:spLocks noGrp="1"/>
          </p:cNvSpPr>
          <p:nvPr>
            <p:ph type="body" idx="14" hasCustomPrompt="1"/>
          </p:nvPr>
        </p:nvSpPr>
        <p:spPr>
          <a:xfrm>
            <a:off x="7894029" y="6076723"/>
            <a:ext cx="3513334" cy="604452"/>
          </a:xfrm>
        </p:spPr>
        <p:txBody>
          <a:bodyPr wrap="none" anchor="t">
            <a:normAutofit/>
          </a:bodyPr>
          <a:lstStyle>
            <a:lvl1pPr marL="0" indent="0">
              <a:buNone/>
              <a:defRPr sz="2200" b="0" baseline="0">
                <a:solidFill>
                  <a:schemeClr val="tx1">
                    <a:lumMod val="50000"/>
                    <a:lumOff val="50000"/>
                  </a:schemeClr>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2" name="Title 1"/>
          <p:cNvSpPr>
            <a:spLocks noGrp="1"/>
          </p:cNvSpPr>
          <p:nvPr>
            <p:ph type="title" hasCustomPrompt="1"/>
          </p:nvPr>
        </p:nvSpPr>
        <p:spPr>
          <a:xfrm>
            <a:off x="838202" y="1746421"/>
            <a:ext cx="7048826" cy="906163"/>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179789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b="1">
                <a:solidFill>
                  <a:srgbClr val="2ED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9179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539" y="353551"/>
            <a:ext cx="6662195" cy="1325563"/>
          </a:xfrm>
        </p:spPr>
        <p:txBody>
          <a:bodyPr/>
          <a:lstStyle/>
          <a:p>
            <a:r>
              <a:rPr lang="en-US" dirty="0"/>
              <a:t>Click to Edit Title Style</a:t>
            </a:r>
          </a:p>
        </p:txBody>
      </p:sp>
      <p:sp>
        <p:nvSpPr>
          <p:cNvPr id="3" name="Content Placeholder 2"/>
          <p:cNvSpPr>
            <a:spLocks noGrp="1"/>
          </p:cNvSpPr>
          <p:nvPr>
            <p:ph idx="1"/>
          </p:nvPr>
        </p:nvSpPr>
        <p:spPr>
          <a:xfrm>
            <a:off x="393539" y="1679114"/>
            <a:ext cx="11424213" cy="4906881"/>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207446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3" y="1746421"/>
            <a:ext cx="6938815" cy="906163"/>
          </a:xfrm>
        </p:spPr>
        <p:txBody>
          <a:bodyPr/>
          <a:lstStyle>
            <a:lvl1pPr>
              <a:defRPr/>
            </a:lvl1pPr>
          </a:lstStyle>
          <a:p>
            <a:r>
              <a:rPr lang="en-US" dirty="0"/>
              <a:t>Title – Please Fit In Box</a:t>
            </a:r>
          </a:p>
        </p:txBody>
      </p:sp>
      <p:sp>
        <p:nvSpPr>
          <p:cNvPr id="6" name="Text Placeholder 5"/>
          <p:cNvSpPr>
            <a:spLocks noGrp="1"/>
          </p:cNvSpPr>
          <p:nvPr>
            <p:ph type="body" sz="quarter" idx="10" hasCustomPrompt="1"/>
          </p:nvPr>
        </p:nvSpPr>
        <p:spPr>
          <a:xfrm>
            <a:off x="838200" y="2652583"/>
            <a:ext cx="5156200" cy="507470"/>
          </a:xfrm>
        </p:spPr>
        <p:txBody>
          <a:bodyPr anchor="b"/>
          <a:lstStyle/>
          <a:p>
            <a:pPr lvl="0"/>
            <a:r>
              <a:rPr lang="en-US" dirty="0"/>
              <a:t>Sub Title</a:t>
            </a:r>
          </a:p>
        </p:txBody>
      </p:sp>
      <p:sp>
        <p:nvSpPr>
          <p:cNvPr id="7" name="Text Placeholder 6"/>
          <p:cNvSpPr>
            <a:spLocks noGrp="1"/>
          </p:cNvSpPr>
          <p:nvPr>
            <p:ph type="body" sz="quarter" idx="11" hasCustomPrompt="1"/>
          </p:nvPr>
        </p:nvSpPr>
        <p:spPr>
          <a:xfrm>
            <a:off x="6197600" y="2655312"/>
            <a:ext cx="5156200" cy="504741"/>
          </a:xfrm>
        </p:spPr>
        <p:txBody>
          <a:bodyPr anchor="b"/>
          <a:lstStyle>
            <a:lvl1pPr>
              <a:defRPr baseline="0"/>
            </a:lvl1pPr>
          </a:lstStyle>
          <a:p>
            <a:pPr lvl="0"/>
            <a:r>
              <a:rPr lang="en-US" dirty="0"/>
              <a:t>Sub Title – keep in box</a:t>
            </a:r>
          </a:p>
        </p:txBody>
      </p:sp>
      <p:sp>
        <p:nvSpPr>
          <p:cNvPr id="10" name="Content Placeholder 9"/>
          <p:cNvSpPr>
            <a:spLocks noGrp="1"/>
          </p:cNvSpPr>
          <p:nvPr>
            <p:ph sz="quarter" idx="12"/>
          </p:nvPr>
        </p:nvSpPr>
        <p:spPr>
          <a:xfrm>
            <a:off x="838201" y="3160053"/>
            <a:ext cx="5156200"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p:txBody>
      </p:sp>
      <p:sp>
        <p:nvSpPr>
          <p:cNvPr id="14" name="Content Placeholder 13"/>
          <p:cNvSpPr>
            <a:spLocks noGrp="1"/>
          </p:cNvSpPr>
          <p:nvPr>
            <p:ph sz="quarter" idx="13"/>
          </p:nvPr>
        </p:nvSpPr>
        <p:spPr>
          <a:xfrm>
            <a:off x="6197599" y="3160053"/>
            <a:ext cx="5156201" cy="3430217"/>
          </a:xfrm>
        </p:spPr>
        <p:txBody>
          <a:bodyPr/>
          <a:lstStyle>
            <a:lvl1pPr>
              <a:defRPr>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04675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6137" y="410368"/>
            <a:ext cx="6766367" cy="1325563"/>
          </a:xfrm>
        </p:spPr>
        <p:txBody>
          <a:bodyPr/>
          <a:lstStyle/>
          <a:p>
            <a:r>
              <a:rPr lang="en-US" dirty="0"/>
              <a:t>Click to Edit Master Title Style</a:t>
            </a:r>
          </a:p>
        </p:txBody>
      </p:sp>
      <p:sp>
        <p:nvSpPr>
          <p:cNvPr id="3" name="Content Placeholder 2"/>
          <p:cNvSpPr>
            <a:spLocks noGrp="1"/>
          </p:cNvSpPr>
          <p:nvPr>
            <p:ph sz="half" idx="1"/>
          </p:nvPr>
        </p:nvSpPr>
        <p:spPr>
          <a:xfrm>
            <a:off x="486137" y="1976096"/>
            <a:ext cx="5533663" cy="4586750"/>
          </a:xfrm>
        </p:spPr>
        <p:txBody>
          <a:body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72200" y="1976096"/>
            <a:ext cx="5599254" cy="4586750"/>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134073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6625883" cy="1325563"/>
          </a:xfrm>
        </p:spPr>
        <p:txBody>
          <a:bodyPr/>
          <a:lstStyle/>
          <a:p>
            <a:r>
              <a:rPr lang="en-US"/>
              <a:t>Click to edit Master title style</a:t>
            </a:r>
          </a:p>
        </p:txBody>
      </p:sp>
      <p:sp>
        <p:nvSpPr>
          <p:cNvPr id="3" name="Text Placeholder 2"/>
          <p:cNvSpPr>
            <a:spLocks noGrp="1"/>
          </p:cNvSpPr>
          <p:nvPr>
            <p:ph type="body" idx="1"/>
          </p:nvPr>
        </p:nvSpPr>
        <p:spPr>
          <a:xfrm>
            <a:off x="423099" y="1681163"/>
            <a:ext cx="6625883"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624347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5112" y="376700"/>
            <a:ext cx="6766367" cy="1325563"/>
          </a:xfrm>
        </p:spPr>
        <p:txBody>
          <a:bodyPr/>
          <a:lstStyle/>
          <a:p>
            <a:r>
              <a:rPr lang="en-US"/>
              <a:t>Click to edit Master title style</a:t>
            </a:r>
          </a:p>
        </p:txBody>
      </p:sp>
      <p:graphicFrame>
        <p:nvGraphicFramePr>
          <p:cNvPr id="8" name="Table 7"/>
          <p:cNvGraphicFramePr>
            <a:graphicFrameLocks noGrp="1"/>
          </p:cNvGraphicFramePr>
          <p:nvPr userDrawn="1"/>
        </p:nvGraphicFramePr>
        <p:xfrm>
          <a:off x="405112" y="1865550"/>
          <a:ext cx="11424216" cy="4650996"/>
        </p:xfrm>
        <a:graphic>
          <a:graphicData uri="http://schemas.openxmlformats.org/drawingml/2006/table">
            <a:tbl>
              <a:tblPr firstRow="1">
                <a:tableStyleId>{5C22544A-7EE6-4342-B048-85BDC9FD1C3A}</a:tableStyleId>
              </a:tblPr>
              <a:tblGrid>
                <a:gridCol w="5712108">
                  <a:extLst>
                    <a:ext uri="{9D8B030D-6E8A-4147-A177-3AD203B41FA5}">
                      <a16:colId xmlns:a16="http://schemas.microsoft.com/office/drawing/2014/main" val="20000"/>
                    </a:ext>
                  </a:extLst>
                </a:gridCol>
                <a:gridCol w="5712108">
                  <a:extLst>
                    <a:ext uri="{9D8B030D-6E8A-4147-A177-3AD203B41FA5}">
                      <a16:colId xmlns:a16="http://schemas.microsoft.com/office/drawing/2014/main" val="20001"/>
                    </a:ext>
                  </a:extLst>
                </a:gridCol>
              </a:tblGrid>
              <a:tr h="775166">
                <a:tc>
                  <a:txBody>
                    <a:bodyPr/>
                    <a:lstStyle/>
                    <a:p>
                      <a:endParaRPr lang="en-US" sz="3200" b="0" dirty="0">
                        <a:ln>
                          <a:solidFill>
                            <a:schemeClr val="bg1"/>
                          </a:solidFill>
                        </a:ln>
                        <a:solidFill>
                          <a:schemeClr val="bg1"/>
                        </a:solidFill>
                        <a:latin typeface="Cambria" charset="0"/>
                        <a:ea typeface="Cambria" charset="0"/>
                        <a:cs typeface="Cambria" charset="0"/>
                      </a:endParaRPr>
                    </a:p>
                  </a:txBody>
                  <a:tcPr>
                    <a:lnL w="12700" cmpd="sng">
                      <a:noFill/>
                    </a:lnL>
                    <a:lnR w="6350"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tc>
                  <a:txBody>
                    <a:bodyPr/>
                    <a:lstStyle/>
                    <a:p>
                      <a:endParaRPr lang="en-US" sz="3200" b="0" dirty="0">
                        <a:ln>
                          <a:solidFill>
                            <a:schemeClr val="bg1"/>
                          </a:solidFill>
                        </a:ln>
                        <a:solidFill>
                          <a:srgbClr val="F3F5FF"/>
                        </a:solidFill>
                        <a:latin typeface="Cambria" charset="0"/>
                        <a:ea typeface="Cambria" charset="0"/>
                        <a:cs typeface="Cambria" charset="0"/>
                      </a:endParaRPr>
                    </a:p>
                  </a:txBody>
                  <a:tcPr>
                    <a:lnL w="6350"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path path="circle">
                        <a:fillToRect l="100000" t="100000"/>
                      </a:path>
                      <a:tileRect r="-100000" b="-100000"/>
                    </a:gradFill>
                  </a:tcPr>
                </a:tc>
                <a:extLst>
                  <a:ext uri="{0D108BD9-81ED-4DB2-BD59-A6C34878D82A}">
                    <a16:rowId xmlns:a16="http://schemas.microsoft.com/office/drawing/2014/main" val="10000"/>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1"/>
                  </a:ext>
                </a:extLst>
              </a:tr>
              <a:tr h="775166">
                <a:tc>
                  <a:txBody>
                    <a:bodyPr/>
                    <a:lstStyle/>
                    <a:p>
                      <a:endParaRPr lang="en-US" sz="2400" b="0" cap="none" spc="0" dirty="0">
                        <a:ln>
                          <a:solidFill>
                            <a:schemeClr val="bg1"/>
                          </a:solidFill>
                        </a:ln>
                        <a:solidFill>
                          <a:schemeClr val="bg1"/>
                        </a:solidFill>
                        <a:effectLst/>
                      </a:endParaRPr>
                    </a:p>
                  </a:txBody>
                  <a:tcPr marL="0" marR="0" marT="0" marB="0">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2"/>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3"/>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4"/>
                  </a:ext>
                </a:extLst>
              </a:tr>
              <a:tr h="775166">
                <a:tc>
                  <a:txBody>
                    <a:bodyPr/>
                    <a:lstStyle/>
                    <a:p>
                      <a:endParaRPr lang="en-US" sz="2400" b="0" cap="none" spc="0" dirty="0">
                        <a:ln>
                          <a:solidFill>
                            <a:schemeClr val="bg1"/>
                          </a:solidFill>
                        </a:ln>
                        <a:solidFill>
                          <a:schemeClr val="bg1"/>
                        </a:solidFill>
                        <a:effectLst/>
                      </a:endParaRPr>
                    </a:p>
                  </a:txBody>
                  <a:tcP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tc>
                  <a:txBody>
                    <a:bodyPr/>
                    <a:lstStyle/>
                    <a:p>
                      <a:endParaRPr lang="en-US" sz="2400" b="0" cap="none" spc="0" dirty="0">
                        <a:ln>
                          <a:solidFill>
                            <a:schemeClr val="bg1"/>
                          </a:solidFill>
                        </a:ln>
                        <a:solidFill>
                          <a:schemeClr val="bg1"/>
                        </a:solidFill>
                        <a:effectLst/>
                      </a:endParaRPr>
                    </a:p>
                  </a:txBody>
                  <a:tcP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gradFill flip="none" rotWithShape="1">
                      <a:gsLst>
                        <a:gs pos="0">
                          <a:srgbClr val="145A9D">
                            <a:shade val="30000"/>
                            <a:satMod val="115000"/>
                          </a:srgbClr>
                        </a:gs>
                        <a:gs pos="50000">
                          <a:srgbClr val="145A9D">
                            <a:shade val="67500"/>
                            <a:satMod val="115000"/>
                          </a:srgbClr>
                        </a:gs>
                        <a:gs pos="100000">
                          <a:srgbClr val="145A9D">
                            <a:shade val="100000"/>
                            <a:satMod val="115000"/>
                          </a:srgbClr>
                        </a:gs>
                      </a:gsLst>
                      <a:lin ang="0" scaled="1"/>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939428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272" y="682906"/>
            <a:ext cx="6510136" cy="1027253"/>
          </a:xfrm>
        </p:spPr>
        <p:txBody>
          <a:bodyPr anchor="ctr">
            <a:noAutofit/>
          </a:bodyPr>
          <a:lstStyle>
            <a:lvl1pPr>
              <a:defRPr sz="4000"/>
            </a:lvl1pPr>
          </a:lstStyle>
          <a:p>
            <a:r>
              <a:rPr lang="en-US" dirty="0"/>
              <a:t>Click to Edit Title Style</a:t>
            </a:r>
          </a:p>
        </p:txBody>
      </p:sp>
      <p:sp>
        <p:nvSpPr>
          <p:cNvPr id="3" name="Picture Placeholder 2"/>
          <p:cNvSpPr>
            <a:spLocks noGrp="1"/>
          </p:cNvSpPr>
          <p:nvPr>
            <p:ph type="pic" idx="1"/>
          </p:nvPr>
        </p:nvSpPr>
        <p:spPr>
          <a:xfrm>
            <a:off x="3738624" y="2083443"/>
            <a:ext cx="7974956" cy="4402640"/>
          </a:xfrm>
        </p:spPr>
        <p:txBody>
          <a:bodyPr/>
          <a:lstStyle>
            <a:lvl1pPr marL="0" indent="0">
              <a:buNone/>
              <a:defRPr sz="3200" i="1">
                <a:solidFill>
                  <a:srgbClr val="F3F5F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527272" y="2083443"/>
            <a:ext cx="3037731" cy="4402640"/>
          </a:xfrm>
        </p:spPr>
        <p:txBody>
          <a:bodyPr>
            <a:normAutofit/>
          </a:bodyPr>
          <a:lstStyle>
            <a:lvl1pPr marL="0" indent="0">
              <a:buNone/>
              <a:defRPr sz="2400"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Brief description of picture</a:t>
            </a:r>
          </a:p>
        </p:txBody>
      </p:sp>
    </p:spTree>
    <p:extLst>
      <p:ext uri="{BB962C8B-B14F-4D97-AF65-F5344CB8AC3E}">
        <p14:creationId xmlns:p14="http://schemas.microsoft.com/office/powerpoint/2010/main" val="344016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3099" y="355600"/>
            <a:ext cx="11360553" cy="1325563"/>
          </a:xfrm>
        </p:spPr>
        <p:txBody>
          <a:bodyPr/>
          <a:lstStyle>
            <a:lvl1pPr algn="ctr">
              <a:defRPr/>
            </a:lvl1pPr>
          </a:lstStyle>
          <a:p>
            <a:r>
              <a:rPr lang="en-US" dirty="0"/>
              <a:t>Click to edit Master title style</a:t>
            </a:r>
          </a:p>
        </p:txBody>
      </p:sp>
      <p:sp>
        <p:nvSpPr>
          <p:cNvPr id="3" name="Text Placeholder 2"/>
          <p:cNvSpPr>
            <a:spLocks noGrp="1"/>
          </p:cNvSpPr>
          <p:nvPr>
            <p:ph type="body" idx="1"/>
          </p:nvPr>
        </p:nvSpPr>
        <p:spPr>
          <a:xfrm>
            <a:off x="423099" y="1681163"/>
            <a:ext cx="5595735"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23099" y="2505074"/>
            <a:ext cx="5595736" cy="3999897"/>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6" name="Content Placeholder 5"/>
          <p:cNvSpPr>
            <a:spLocks noGrp="1"/>
          </p:cNvSpPr>
          <p:nvPr>
            <p:ph sz="quarter" idx="4"/>
          </p:nvPr>
        </p:nvSpPr>
        <p:spPr>
          <a:xfrm>
            <a:off x="6018836" y="2505075"/>
            <a:ext cx="5764816" cy="3999896"/>
          </a:xfrm>
        </p:spPr>
        <p:txBody>
          <a:bodyPr>
            <a:normAutofit/>
          </a:bodyPr>
          <a:lstStyle>
            <a:lvl1pPr>
              <a:defRPr sz="2600"/>
            </a:lvl1pPr>
            <a:lvl2pPr>
              <a:defRPr sz="2600"/>
            </a:lvl2pPr>
          </a:lstStyle>
          <a:p>
            <a:pPr lvl="0"/>
            <a:r>
              <a:rPr lang="en-US" dirty="0"/>
              <a:t>Click to edit Master text styles</a:t>
            </a:r>
          </a:p>
          <a:p>
            <a:pPr lvl="1"/>
            <a:r>
              <a:rPr lang="en-US" dirty="0"/>
              <a:t>Second level</a:t>
            </a:r>
          </a:p>
        </p:txBody>
      </p:sp>
      <p:sp>
        <p:nvSpPr>
          <p:cNvPr id="7" name="Text Placeholder 2"/>
          <p:cNvSpPr>
            <a:spLocks noGrp="1"/>
          </p:cNvSpPr>
          <p:nvPr>
            <p:ph type="body" idx="10"/>
          </p:nvPr>
        </p:nvSpPr>
        <p:spPr>
          <a:xfrm>
            <a:off x="6018835" y="1681163"/>
            <a:ext cx="5764817" cy="823912"/>
          </a:xfrm>
        </p:spPr>
        <p:txBody>
          <a:bodyPr anchor="b">
            <a:normAutofit/>
          </a:bodyPr>
          <a:lstStyle>
            <a:lvl1pPr marL="0" indent="0">
              <a:buNone/>
              <a:defRPr sz="2600" b="1">
                <a:solidFill>
                  <a:srgbClr val="2ED0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08150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5446-F939-4052-B18F-D8614252A1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061C87-4CEB-45E6-9B73-DF7ACB1084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719DAF-2192-48AD-935C-B5974143F867}"/>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08FDC1B9-94A6-4301-93F4-669F18FAF0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48A45D-8B0D-42E7-A970-621F535CA563}"/>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1868551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4D74-410F-4C40-AE1F-E61FE10A209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45466BA-6733-4480-8C87-A4A0C6CABF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A4C343-39F5-4D36-84E3-B2F9D06EB600}"/>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42F4669D-B3F8-4837-8A5C-F0E65410FC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BFDAAA-AF13-4A76-98CD-066EB6B8CA16}"/>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42801497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44FB-C587-4FB7-B102-4E8D21AD3C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748CDA7-B0AC-4149-AA78-5F7D74B7D3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4DB42-4C01-47D1-AD4F-C54B5CF2D82F}"/>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7C7636A3-5107-4627-8DE3-A7D3EAAC0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34568F-6F5D-4267-AAB1-AFEA5E97A975}"/>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274018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9D380-7B78-4902-94DF-EB7D740B60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A742B2-8DF7-4A61-9822-39DD53F38F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020197-8758-4D34-8386-D35281744F1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CD1F7D-314B-4201-AB42-3C61FED963C9}"/>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6" name="Footer Placeholder 5">
            <a:extLst>
              <a:ext uri="{FF2B5EF4-FFF2-40B4-BE49-F238E27FC236}">
                <a16:creationId xmlns:a16="http://schemas.microsoft.com/office/drawing/2014/main" id="{C7AEAD69-1277-40B9-8697-4EA356C4C54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84E4F-6909-4141-A611-ED50FE6300A1}"/>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3047457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FA19A-E5EC-4E4C-87CE-7A18E6DDDC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CCA7FD-181E-4738-877A-F197FC594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3F96DC-43A6-4781-AB63-DEDEE0A94C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48223D-77C5-45ED-8F73-DF14F7303F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878FFC-D261-4840-96A0-E25D6D8B4B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9C3A163-81B0-4308-9C9A-03ED9FCE5448}"/>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8" name="Footer Placeholder 7">
            <a:extLst>
              <a:ext uri="{FF2B5EF4-FFF2-40B4-BE49-F238E27FC236}">
                <a16:creationId xmlns:a16="http://schemas.microsoft.com/office/drawing/2014/main" id="{ACF5174C-0B3A-4FF7-8F7A-C06C71A2FBD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03D7B4B-6086-4331-8592-F64B7E9AFE90}"/>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3090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838201" y="3146612"/>
            <a:ext cx="5456769" cy="3555385"/>
          </a:xfrm>
        </p:spPr>
        <p:txBody>
          <a:bodyPr/>
          <a:lstStyle>
            <a:lvl1pPr>
              <a:defRPr>
                <a:solidFill>
                  <a:schemeClr val="accent4">
                    <a:lumMod val="50000"/>
                  </a:schemeClr>
                </a:solidFill>
              </a:defRPr>
            </a:lvl1pPr>
            <a:lvl3pPr>
              <a:defRPr baseline="0"/>
            </a:lvl3pPr>
          </a:lstStyle>
          <a:p>
            <a:pPr lvl="1"/>
            <a:r>
              <a:rPr lang="en-US" dirty="0"/>
              <a:t>Main Text</a:t>
            </a:r>
          </a:p>
          <a:p>
            <a:pPr lvl="2"/>
            <a:r>
              <a:rPr lang="en-US" dirty="0"/>
              <a:t>References, verses, extras</a:t>
            </a:r>
          </a:p>
        </p:txBody>
      </p:sp>
      <p:sp>
        <p:nvSpPr>
          <p:cNvPr id="5" name="Text Placeholder 4"/>
          <p:cNvSpPr>
            <a:spLocks noGrp="1"/>
          </p:cNvSpPr>
          <p:nvPr>
            <p:ph type="body" sz="quarter" idx="3" hasCustomPrompt="1"/>
          </p:nvPr>
        </p:nvSpPr>
        <p:spPr>
          <a:xfrm>
            <a:off x="6294970" y="6090340"/>
            <a:ext cx="5016496" cy="611657"/>
          </a:xfrm>
        </p:spPr>
        <p:txBody>
          <a:bodyPr anchor="t">
            <a:normAutofit/>
          </a:bodyPr>
          <a:lstStyle>
            <a:lvl1pPr marL="0" indent="0">
              <a:buNone/>
              <a:defRPr sz="2200" b="0">
                <a:solidFill>
                  <a:srgbClr val="DA9C2A"/>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Picture description</a:t>
            </a:r>
          </a:p>
        </p:txBody>
      </p:sp>
      <p:sp>
        <p:nvSpPr>
          <p:cNvPr id="11" name="Picture Placeholder 10"/>
          <p:cNvSpPr>
            <a:spLocks noGrp="1"/>
          </p:cNvSpPr>
          <p:nvPr>
            <p:ph type="pic" sz="quarter" idx="10"/>
          </p:nvPr>
        </p:nvSpPr>
        <p:spPr>
          <a:xfrm>
            <a:off x="6294970" y="2652583"/>
            <a:ext cx="5016496" cy="3437757"/>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6" name="Title 5"/>
          <p:cNvSpPr>
            <a:spLocks noGrp="1"/>
          </p:cNvSpPr>
          <p:nvPr>
            <p:ph type="title" hasCustomPrompt="1"/>
          </p:nvPr>
        </p:nvSpPr>
        <p:spPr>
          <a:xfrm>
            <a:off x="838202" y="1746421"/>
            <a:ext cx="6948054" cy="906163"/>
          </a:xfrm>
        </p:spPr>
        <p:txBody>
          <a:bodyPr/>
          <a:lstStyle>
            <a:lvl1pPr>
              <a:defRPr/>
            </a:lvl1pPr>
          </a:lstStyle>
          <a:p>
            <a:r>
              <a:rPr lang="en-US" dirty="0"/>
              <a:t>Title – Please Fit Into Box</a:t>
            </a:r>
          </a:p>
        </p:txBody>
      </p:sp>
      <p:sp>
        <p:nvSpPr>
          <p:cNvPr id="7" name="Text Placeholder 6"/>
          <p:cNvSpPr>
            <a:spLocks noGrp="1"/>
          </p:cNvSpPr>
          <p:nvPr>
            <p:ph type="body" sz="quarter" idx="11" hasCustomPrompt="1"/>
          </p:nvPr>
        </p:nvSpPr>
        <p:spPr>
          <a:xfrm>
            <a:off x="838202" y="2652584"/>
            <a:ext cx="5456768" cy="494028"/>
          </a:xfrm>
        </p:spPr>
        <p:txBody>
          <a:bodyPr anchor="b"/>
          <a:lstStyle/>
          <a:p>
            <a:pPr lvl="0"/>
            <a:r>
              <a:rPr lang="en-US" dirty="0"/>
              <a:t>Sub Title</a:t>
            </a:r>
          </a:p>
        </p:txBody>
      </p:sp>
    </p:spTree>
    <p:extLst>
      <p:ext uri="{BB962C8B-B14F-4D97-AF65-F5344CB8AC3E}">
        <p14:creationId xmlns:p14="http://schemas.microsoft.com/office/powerpoint/2010/main" val="1964802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484B4-C369-479F-BEFB-D557B29317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F0B861F-4EDF-475B-942F-7C6211974702}"/>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4" name="Footer Placeholder 3">
            <a:extLst>
              <a:ext uri="{FF2B5EF4-FFF2-40B4-BE49-F238E27FC236}">
                <a16:creationId xmlns:a16="http://schemas.microsoft.com/office/drawing/2014/main" id="{BC779483-0777-42A8-A133-0B4B0168FB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073C2D-D752-4AD6-B2FC-E27A5BC31424}"/>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18483420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478BE-9E85-44DE-BEBD-1A9899BA2EF6}"/>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3" name="Footer Placeholder 2">
            <a:extLst>
              <a:ext uri="{FF2B5EF4-FFF2-40B4-BE49-F238E27FC236}">
                <a16:creationId xmlns:a16="http://schemas.microsoft.com/office/drawing/2014/main" id="{B2CF362A-09EE-4C5A-8C53-3DE9854232A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C6BA68-6A93-475A-9B3A-132CA7DBFACB}"/>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255734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FCD17-56D7-4719-875D-95D87B57FE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3762FE-74D5-4BEA-8F31-8FF54B1495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BD0A39F-AED3-493A-8EE8-88695466C5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42B440-6BC8-4811-9F9C-694D6EB3B301}"/>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6" name="Footer Placeholder 5">
            <a:extLst>
              <a:ext uri="{FF2B5EF4-FFF2-40B4-BE49-F238E27FC236}">
                <a16:creationId xmlns:a16="http://schemas.microsoft.com/office/drawing/2014/main" id="{1E234B1F-2778-4AEA-A4D3-C18F547F9F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8405DD-79DB-4943-83BA-57CDDB255B80}"/>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7602190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B8FB1-DBBD-4E5A-BE2D-4721267D3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7D9394-6BE1-4FDA-8B85-372C38272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09C9A6-57B2-42C3-835C-771E211D6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1EBDB-C570-48FB-BF2D-067CCFD740EF}"/>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6" name="Footer Placeholder 5">
            <a:extLst>
              <a:ext uri="{FF2B5EF4-FFF2-40B4-BE49-F238E27FC236}">
                <a16:creationId xmlns:a16="http://schemas.microsoft.com/office/drawing/2014/main" id="{14ADDA6F-E587-4397-8E29-CB3F2AB95A0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1B020C-FED7-427A-9212-4B53799CE4C8}"/>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116411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63F95-283F-419A-BB9B-95875FA351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AC898-C8E3-4BEF-AFDB-E5EFC0DA8D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E557B5-43D0-4048-BD69-0A0A5B519A82}"/>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E351ECC3-21B8-4734-ADC3-60DEE5C593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223391-0999-4B0E-B1F3-97164D61489A}"/>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23276744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20D00-C3EA-40A7-A010-6346932FB1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F6C7040-618A-4772-AFFE-26D2EB72EB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A70F91-A895-405E-805E-3CEDCD335C7D}"/>
              </a:ext>
            </a:extLst>
          </p:cNvPr>
          <p:cNvSpPr>
            <a:spLocks noGrp="1"/>
          </p:cNvSpPr>
          <p:nvPr>
            <p:ph type="dt" sz="half" idx="10"/>
          </p:nvPr>
        </p:nvSpPr>
        <p:spPr/>
        <p:txBody>
          <a:body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F6A03BBB-A32A-4A7B-8EAB-422B88A619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E4D587-5C4C-4A8B-82FC-E9CB435530CA}"/>
              </a:ext>
            </a:extLst>
          </p:cNvPr>
          <p:cNvSpPr>
            <a:spLocks noGrp="1"/>
          </p:cNvSpPr>
          <p:nvPr>
            <p:ph type="sldNum" sz="quarter" idx="12"/>
          </p:nvPr>
        </p:nvSpPr>
        <p:spPr/>
        <p:txBody>
          <a:bodyPr/>
          <a:lstStyle/>
          <a:p>
            <a:fld id="{059FD580-F40E-4007-AC3B-D04A0DB24AC4}" type="slidenum">
              <a:rPr lang="en-GB" smtClean="0"/>
              <a:t>‹#›</a:t>
            </a:fld>
            <a:endParaRPr lang="en-GB"/>
          </a:p>
        </p:txBody>
      </p:sp>
    </p:spTree>
    <p:extLst>
      <p:ext uri="{BB962C8B-B14F-4D97-AF65-F5344CB8AC3E}">
        <p14:creationId xmlns:p14="http://schemas.microsoft.com/office/powerpoint/2010/main" val="4129222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FB97-854C-4994-97A7-452F9AEA63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FB9861EA-7141-4591-BD73-CF2A7A35DD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BB0B8E81-2F58-480F-828D-38F68270C91F}"/>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2EFF0089-C15A-4C79-9995-18920A93098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D6D6D70-EA2D-4DAE-8C2F-E043E58E794C}"/>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22704363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3F22A-51BB-471A-84A0-1DAF661C500A}"/>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378C4DF-C5D9-47B7-844A-B2952CCFAAC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1B327BB-8D95-4ED4-9C43-BF9FCAA0EDFE}"/>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3E58BF4D-6DA5-4E0F-AC14-68DB6B192FC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EBF8C6E-FBD5-41A0-9DB2-B1508566D086}"/>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25007305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0F45-0835-4BE9-8B6A-2FBEFAAABB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ED79976E-EED9-4EDD-B4FD-4E0163CE1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5391BD-4E4F-4C17-8D37-9D27F893EB0A}"/>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56115015-11CB-455C-A830-DEE4847ADC6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22FE0E-9CFE-4C64-B7BF-37DC8C632526}"/>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32968453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3E66-B8F8-4DC6-9C2E-E48B89832D0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3327AEA-35A6-4694-BB3A-9A2278021B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D07E5980-A65B-4A63-8F77-543F3E0273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459F7F03-1E48-4A6B-9C7E-6D86326C2506}"/>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6" name="Footer Placeholder 5">
            <a:extLst>
              <a:ext uri="{FF2B5EF4-FFF2-40B4-BE49-F238E27FC236}">
                <a16:creationId xmlns:a16="http://schemas.microsoft.com/office/drawing/2014/main" id="{5D1601EC-BE1B-40EE-A3DD-261165B46E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1156DFD-7FA4-4CE6-944F-BDDF30638769}"/>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2307988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887030" y="2652584"/>
            <a:ext cx="3520332"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8" name="Picture Placeholder 7"/>
          <p:cNvSpPr>
            <a:spLocks noGrp="1"/>
          </p:cNvSpPr>
          <p:nvPr>
            <p:ph type="pic" sz="quarter" idx="11" hasCustomPrompt="1"/>
          </p:nvPr>
        </p:nvSpPr>
        <p:spPr>
          <a:xfrm>
            <a:off x="831201" y="2652584"/>
            <a:ext cx="3468887" cy="3421052"/>
          </a:xfrm>
        </p:spPr>
        <p:txBody>
          <a:bodyPr/>
          <a:lstStyle>
            <a:lvl1pPr>
              <a:defRPr i="1">
                <a:solidFill>
                  <a:schemeClr val="tx1">
                    <a:lumMod val="50000"/>
                    <a:lumOff val="50000"/>
                  </a:schemeClr>
                </a:solidFill>
              </a:defRPr>
            </a:lvl1pPr>
          </a:lstStyle>
          <a:p>
            <a:r>
              <a:rPr lang="en-US" dirty="0"/>
              <a:t>picture</a:t>
            </a:r>
          </a:p>
        </p:txBody>
      </p:sp>
      <p:sp>
        <p:nvSpPr>
          <p:cNvPr id="10" name="Picture Placeholder 9"/>
          <p:cNvSpPr>
            <a:spLocks noGrp="1"/>
          </p:cNvSpPr>
          <p:nvPr>
            <p:ph type="pic" sz="quarter" idx="12"/>
          </p:nvPr>
        </p:nvSpPr>
        <p:spPr>
          <a:xfrm>
            <a:off x="4307088" y="2652584"/>
            <a:ext cx="3579941" cy="3425170"/>
          </a:xfrm>
        </p:spPr>
        <p:txBody>
          <a:bodyPr/>
          <a:lstStyle>
            <a:lvl1pPr>
              <a:defRPr i="1">
                <a:solidFill>
                  <a:schemeClr val="tx1">
                    <a:lumMod val="50000"/>
                    <a:lumOff val="50000"/>
                  </a:schemeClr>
                </a:solidFill>
              </a:defRPr>
            </a:lvl1pPr>
          </a:lstStyle>
          <a:p>
            <a:r>
              <a:rPr lang="en-US" dirty="0"/>
              <a:t>Drag picture to placeholder or click icon to add</a:t>
            </a:r>
          </a:p>
        </p:txBody>
      </p:sp>
      <p:sp>
        <p:nvSpPr>
          <p:cNvPr id="13" name="Text Placeholder 2"/>
          <p:cNvSpPr>
            <a:spLocks noGrp="1"/>
          </p:cNvSpPr>
          <p:nvPr>
            <p:ph type="body" idx="1" hasCustomPrompt="1"/>
          </p:nvPr>
        </p:nvSpPr>
        <p:spPr>
          <a:xfrm>
            <a:off x="831201" y="6077753"/>
            <a:ext cx="3468887" cy="603419"/>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4" name="Text Placeholder 2"/>
          <p:cNvSpPr>
            <a:spLocks noGrp="1"/>
          </p:cNvSpPr>
          <p:nvPr>
            <p:ph type="body" idx="13" hasCustomPrompt="1"/>
          </p:nvPr>
        </p:nvSpPr>
        <p:spPr>
          <a:xfrm>
            <a:off x="4307089" y="6077753"/>
            <a:ext cx="3579939" cy="60239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15" name="Text Placeholder 2"/>
          <p:cNvSpPr>
            <a:spLocks noGrp="1"/>
          </p:cNvSpPr>
          <p:nvPr>
            <p:ph type="body" idx="14" hasCustomPrompt="1"/>
          </p:nvPr>
        </p:nvSpPr>
        <p:spPr>
          <a:xfrm>
            <a:off x="7894029" y="6076723"/>
            <a:ext cx="3513334" cy="604452"/>
          </a:xfrm>
        </p:spPr>
        <p:txBody>
          <a:bodyPr wrap="none" anchor="t">
            <a:normAutofit/>
          </a:bodyPr>
          <a:lstStyle>
            <a:lvl1pPr marL="0" indent="0">
              <a:buNone/>
              <a:defRPr sz="2200" b="0" baseline="0">
                <a:solidFill>
                  <a:srgbClr val="D8A22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Photo description</a:t>
            </a:r>
          </a:p>
        </p:txBody>
      </p:sp>
      <p:sp>
        <p:nvSpPr>
          <p:cNvPr id="2" name="Title 1"/>
          <p:cNvSpPr>
            <a:spLocks noGrp="1"/>
          </p:cNvSpPr>
          <p:nvPr>
            <p:ph type="title" hasCustomPrompt="1"/>
          </p:nvPr>
        </p:nvSpPr>
        <p:spPr>
          <a:xfrm>
            <a:off x="838202" y="1746421"/>
            <a:ext cx="7048826" cy="906163"/>
          </a:xfrm>
        </p:spPr>
        <p:txBody>
          <a:bodyPr/>
          <a:lstStyle>
            <a:lvl1pPr>
              <a:defRPr/>
            </a:lvl1pPr>
          </a:lstStyle>
          <a:p>
            <a:r>
              <a:rPr lang="en-US" dirty="0"/>
              <a:t>Title – Please Keep in Box</a:t>
            </a:r>
          </a:p>
        </p:txBody>
      </p:sp>
    </p:spTree>
    <p:extLst>
      <p:ext uri="{BB962C8B-B14F-4D97-AF65-F5344CB8AC3E}">
        <p14:creationId xmlns:p14="http://schemas.microsoft.com/office/powerpoint/2010/main" val="577006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3F1F-947A-49C1-A1EF-775610DF546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8A6DED7-74B3-41F0-8FD3-F41A27182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6F6923-8CCB-4B87-BB87-FBD47B44B6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CC02D876-729A-4AB2-B683-E9ED472AA1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DAB19E-1457-427B-86BF-921FF5E7A5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1ED0BA0A-1AA8-45E0-998A-C30803467B67}"/>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8" name="Footer Placeholder 7">
            <a:extLst>
              <a:ext uri="{FF2B5EF4-FFF2-40B4-BE49-F238E27FC236}">
                <a16:creationId xmlns:a16="http://schemas.microsoft.com/office/drawing/2014/main" id="{7A77EB99-E214-4835-AAFD-ABF5DB9B4492}"/>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3F048691-6E74-4D6A-A579-AF0022D21FF3}"/>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39571614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B8889-9C42-4518-86FB-8F4E07898A24}"/>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FD2A0E29-FF60-4A5F-9588-B15C4DECE049}"/>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4" name="Footer Placeholder 3">
            <a:extLst>
              <a:ext uri="{FF2B5EF4-FFF2-40B4-BE49-F238E27FC236}">
                <a16:creationId xmlns:a16="http://schemas.microsoft.com/office/drawing/2014/main" id="{686C4B61-9C7F-412C-861A-C4669D5517B2}"/>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E51A4ACE-CC17-483A-A2ED-F7826E957186}"/>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8264464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6DC058-A14F-45A8-A4C7-72E8AF828E3E}"/>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3" name="Footer Placeholder 2">
            <a:extLst>
              <a:ext uri="{FF2B5EF4-FFF2-40B4-BE49-F238E27FC236}">
                <a16:creationId xmlns:a16="http://schemas.microsoft.com/office/drawing/2014/main" id="{E2F783EF-03B2-47FC-A020-83AEBEFC85C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B28A15D-B327-4C85-8D99-A32ECD52C4C5}"/>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143518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39F39-3E2C-479E-9908-95E0D43FA1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60F2E3F-3E84-4D2F-B1C7-4D6AFA5C6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B291B70A-8387-4014-924B-C03330805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4CD76-6765-48F7-B2C8-3A33D87FE149}"/>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6" name="Footer Placeholder 5">
            <a:extLst>
              <a:ext uri="{FF2B5EF4-FFF2-40B4-BE49-F238E27FC236}">
                <a16:creationId xmlns:a16="http://schemas.microsoft.com/office/drawing/2014/main" id="{D39ACADF-B0D6-4084-8BD6-25C3941FDEB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B994C-3159-456D-8CCF-754E562B26EE}"/>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3075328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2E6BE-49A6-4D32-8D51-3601A4AA5B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4F24A0C-E0EF-4966-AF5C-2E1EA4B9B4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B355BA6-1304-47B8-A984-C61409AAE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0ED9F2-C9D1-4E1D-A21A-972FE53AAA4C}"/>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6" name="Footer Placeholder 5">
            <a:extLst>
              <a:ext uri="{FF2B5EF4-FFF2-40B4-BE49-F238E27FC236}">
                <a16:creationId xmlns:a16="http://schemas.microsoft.com/office/drawing/2014/main" id="{90260C96-6ADD-4479-B0B3-030922664BF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DAB50249-A6B7-40DF-9793-8C793DA3DF45}"/>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19777057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2FAE6-839A-4B51-AB66-2CC0053E2DA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56951E3-47CE-41A7-8D42-D5912EDCB1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C9910D5B-E51D-4080-B6AB-829E94C8C5A1}"/>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BE4956B6-A78B-46B6-91D2-C8CA81A166D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C1EB069-1D4A-4543-9391-112CE5C75CA0}"/>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40475412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F703A-5C8B-402C-9E40-2CA4AA3FFC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8747406-F1AE-4586-93C5-54D6FBEBCB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3682A62-5FED-4A4B-AC61-BF3DB49BD6C4}"/>
              </a:ext>
            </a:extLst>
          </p:cNvPr>
          <p:cNvSpPr>
            <a:spLocks noGrp="1"/>
          </p:cNvSpPr>
          <p:nvPr>
            <p:ph type="dt" sz="half" idx="10"/>
          </p:nvPr>
        </p:nvSpPr>
        <p:spPr/>
        <p:txBody>
          <a:body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E41B0D61-F3E2-4225-9130-C82EEB35459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7EC5243-A39C-4C6A-BC53-E7C228790CEB}"/>
              </a:ext>
            </a:extLst>
          </p:cNvPr>
          <p:cNvSpPr>
            <a:spLocks noGrp="1"/>
          </p:cNvSpPr>
          <p:nvPr>
            <p:ph type="sldNum" sz="quarter" idx="12"/>
          </p:nvPr>
        </p:nvSpPr>
        <p:spPr/>
        <p:txBody>
          <a:bodyPr/>
          <a:lstStyle/>
          <a:p>
            <a:fld id="{4C6B1961-A01B-407E-8E98-CB266EE28B3F}" type="slidenum">
              <a:rPr lang="en-IE" smtClean="0"/>
              <a:t>‹#›</a:t>
            </a:fld>
            <a:endParaRPr lang="en-IE"/>
          </a:p>
        </p:txBody>
      </p:sp>
    </p:spTree>
    <p:extLst>
      <p:ext uri="{BB962C8B-B14F-4D97-AF65-F5344CB8AC3E}">
        <p14:creationId xmlns:p14="http://schemas.microsoft.com/office/powerpoint/2010/main" val="2896795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C6208A-86DB-4517-9A67-B4F53ED33072}" type="datetime1">
              <a:rPr lang="en-GB" smtClean="0">
                <a:solidFill>
                  <a:prstClr val="black">
                    <a:tint val="75000"/>
                  </a:prstClr>
                </a:solidFill>
              </a:rPr>
              <a:pPr/>
              <a:t>15/10/2022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da-DK">
                <a:solidFill>
                  <a:prstClr val="black">
                    <a:tint val="75000"/>
                  </a:prstClr>
                </a:solidFill>
              </a:rPr>
              <a:t>hatun@pfander.uk</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E4922A1-1013-4FB7-9F05-93924795CC36}"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8799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Title – Please Keep In Box</a:t>
            </a:r>
          </a:p>
        </p:txBody>
      </p:sp>
      <p:sp>
        <p:nvSpPr>
          <p:cNvPr id="4" name="Text Placeholder 3"/>
          <p:cNvSpPr>
            <a:spLocks noGrp="1"/>
          </p:cNvSpPr>
          <p:nvPr>
            <p:ph type="body" sz="quarter" idx="10" hasCustomPrompt="1"/>
          </p:nvPr>
        </p:nvSpPr>
        <p:spPr>
          <a:xfrm>
            <a:off x="838202" y="1934308"/>
            <a:ext cx="6592745" cy="474784"/>
          </a:xfrm>
        </p:spPr>
        <p:txBody>
          <a:bodyPr anchor="b"/>
          <a:lstStyle>
            <a:lvl1pPr>
              <a:defRPr baseline="0">
                <a:solidFill>
                  <a:srgbClr val="0070C0"/>
                </a:solidFill>
              </a:defRPr>
            </a:lvl1pPr>
          </a:lstStyle>
          <a:p>
            <a:pPr lvl="0"/>
            <a:r>
              <a:rPr lang="en-US" dirty="0"/>
              <a:t>Sub Title – Please fit to box</a:t>
            </a:r>
          </a:p>
        </p:txBody>
      </p:sp>
      <p:sp>
        <p:nvSpPr>
          <p:cNvPr id="6" name="Content Placeholder 5"/>
          <p:cNvSpPr>
            <a:spLocks noGrp="1"/>
          </p:cNvSpPr>
          <p:nvPr>
            <p:ph sz="quarter" idx="11"/>
          </p:nvPr>
        </p:nvSpPr>
        <p:spPr>
          <a:xfrm>
            <a:off x="838202" y="2409092"/>
            <a:ext cx="10495083" cy="4255477"/>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223316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838200" y="2407534"/>
            <a:ext cx="5156200" cy="4213742"/>
          </a:xfrm>
        </p:spPr>
        <p:txBody>
          <a:bodyPr/>
          <a:lstStyle>
            <a:lvl1pPr marL="0" indent="0">
              <a:buNone/>
              <a:defRPr/>
            </a:lvl1pPr>
            <a:lvl2pPr marL="535504" indent="-309026">
              <a:tabLst/>
              <a:defRPr baseline="0">
                <a:solidFill>
                  <a:schemeClr val="tx1"/>
                </a:solidFill>
              </a:defRPr>
            </a:lvl2pPr>
            <a:lvl3pPr marL="1187421" indent="-277277">
              <a:buFont typeface=".AppleSystemUIFont" charset="-120"/>
              <a:buChar char="-"/>
              <a:tabLst/>
              <a:defRPr/>
            </a:lvl3pPr>
          </a:lstStyle>
          <a:p>
            <a:pPr lvl="1"/>
            <a:r>
              <a:rPr lang="en-US" dirty="0"/>
              <a:t>Main body text</a:t>
            </a:r>
          </a:p>
          <a:p>
            <a:pPr lvl="2"/>
            <a:r>
              <a:rPr lang="en-US" dirty="0"/>
              <a:t>Quotes, references, extras</a:t>
            </a:r>
          </a:p>
        </p:txBody>
      </p:sp>
      <p:sp>
        <p:nvSpPr>
          <p:cNvPr id="4" name="Content Placeholder 3"/>
          <p:cNvSpPr>
            <a:spLocks noGrp="1"/>
          </p:cNvSpPr>
          <p:nvPr>
            <p:ph sz="half" idx="2" hasCustomPrompt="1"/>
          </p:nvPr>
        </p:nvSpPr>
        <p:spPr>
          <a:xfrm>
            <a:off x="6214075" y="2407533"/>
            <a:ext cx="5156200" cy="4213743"/>
          </a:xfrm>
        </p:spPr>
        <p:txBody>
          <a:bodyPr/>
          <a:lstStyle>
            <a:lvl1pPr marL="0" indent="0">
              <a:buNone/>
              <a:defRPr/>
            </a:lvl1pPr>
            <a:lvl2pPr marL="535504" indent="-309026">
              <a:tabLst/>
              <a:defRPr>
                <a:solidFill>
                  <a:schemeClr val="tx1"/>
                </a:solidFill>
              </a:defRPr>
            </a:lvl2pPr>
            <a:lvl3pPr marL="1187421" indent="-292093">
              <a:buFont typeface=".AppleSystemUIFont" charset="-120"/>
              <a:buChar char="-"/>
              <a:tabLst/>
              <a:defRPr/>
            </a:lvl3pPr>
          </a:lstStyle>
          <a:p>
            <a:pPr lvl="1"/>
            <a:r>
              <a:rPr lang="en-US" dirty="0"/>
              <a:t>Main body text</a:t>
            </a:r>
          </a:p>
          <a:p>
            <a:pPr lvl="2"/>
            <a:r>
              <a:rPr lang="en-US" dirty="0"/>
              <a:t>Quotes, references, extras</a:t>
            </a:r>
          </a:p>
        </p:txBody>
      </p:sp>
      <p:sp>
        <p:nvSpPr>
          <p:cNvPr id="6" name="Text Placeholder 5"/>
          <p:cNvSpPr>
            <a:spLocks noGrp="1"/>
          </p:cNvSpPr>
          <p:nvPr>
            <p:ph type="body" sz="quarter" idx="10" hasCustomPrompt="1"/>
          </p:nvPr>
        </p:nvSpPr>
        <p:spPr>
          <a:xfrm>
            <a:off x="838200" y="1944024"/>
            <a:ext cx="5156200" cy="463509"/>
          </a:xfrm>
        </p:spPr>
        <p:txBody>
          <a:bodyPr anchor="b"/>
          <a:lstStyle>
            <a:lvl1pPr>
              <a:defRPr>
                <a:solidFill>
                  <a:srgbClr val="0070C0"/>
                </a:solidFill>
              </a:defRPr>
            </a:lvl1pPr>
          </a:lstStyle>
          <a:p>
            <a:pPr lvl="0"/>
            <a:r>
              <a:rPr lang="en-US" dirty="0"/>
              <a:t>Sub Title</a:t>
            </a:r>
          </a:p>
        </p:txBody>
      </p:sp>
      <p:sp>
        <p:nvSpPr>
          <p:cNvPr id="8" name="Text Placeholder 7"/>
          <p:cNvSpPr>
            <a:spLocks noGrp="1"/>
          </p:cNvSpPr>
          <p:nvPr>
            <p:ph type="body" sz="quarter" idx="11" hasCustomPrompt="1"/>
          </p:nvPr>
        </p:nvSpPr>
        <p:spPr>
          <a:xfrm>
            <a:off x="6214075" y="1944024"/>
            <a:ext cx="3411188" cy="463510"/>
          </a:xfrm>
        </p:spPr>
        <p:txBody>
          <a:bodyPr anchor="b"/>
          <a:lstStyle>
            <a:lvl1pPr>
              <a:defRPr>
                <a:solidFill>
                  <a:srgbClr val="0070C0"/>
                </a:solidFill>
              </a:defRPr>
            </a:lvl1pPr>
          </a:lstStyle>
          <a:p>
            <a:pPr lvl="0"/>
            <a:r>
              <a:rPr lang="en-US" dirty="0"/>
              <a:t>Sub Title – keep in box</a:t>
            </a:r>
          </a:p>
        </p:txBody>
      </p:sp>
      <p:sp>
        <p:nvSpPr>
          <p:cNvPr id="5" name="Title 4"/>
          <p:cNvSpPr>
            <a:spLocks noGrp="1"/>
          </p:cNvSpPr>
          <p:nvPr>
            <p:ph type="title" hasCustomPrompt="1"/>
          </p:nvPr>
        </p:nvSpPr>
        <p:spPr>
          <a:xfrm>
            <a:off x="838202" y="468699"/>
            <a:ext cx="6592745" cy="1475323"/>
          </a:xfrm>
        </p:spPr>
        <p:txBody>
          <a:bodyPr wrap="square">
            <a:noAutofit/>
          </a:bodyPr>
          <a:lstStyle>
            <a:lvl1pPr>
              <a:defRPr baseline="0"/>
            </a:lvl1pPr>
          </a:lstStyle>
          <a:p>
            <a:r>
              <a:rPr lang="en-US"/>
              <a:t>Title – Please Keep In Box</a:t>
            </a:r>
            <a:endParaRPr lang="en-US" dirty="0"/>
          </a:p>
        </p:txBody>
      </p:sp>
    </p:spTree>
    <p:extLst>
      <p:ext uri="{BB962C8B-B14F-4D97-AF65-F5344CB8AC3E}">
        <p14:creationId xmlns:p14="http://schemas.microsoft.com/office/powerpoint/2010/main" val="1178098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5.jp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4.jp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image" Target="../media/image3.jpg"/><Relationship Id="rId5" Type="http://schemas.openxmlformats.org/officeDocument/2006/relationships/theme" Target="../theme/theme12.xml"/><Relationship Id="rId4" Type="http://schemas.openxmlformats.org/officeDocument/2006/relationships/slideLayout" Target="../slideLayouts/slideLayout37.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1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3.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4.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5.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6.xml"/><Relationship Id="rId7" Type="http://schemas.openxmlformats.org/officeDocument/2006/relationships/theme" Target="../theme/theme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9.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293" y="3675015"/>
            <a:ext cx="10082348" cy="923107"/>
          </a:xfrm>
          <a:prstGeom prst="rect">
            <a:avLst/>
          </a:prstGeom>
        </p:spPr>
        <p:txBody>
          <a:bodyPr vert="horz" lIns="91440" tIns="45720" rIns="91440" bIns="45720" rtlCol="0" anchor="ctr">
            <a:normAutofit/>
          </a:bodyPr>
          <a:lstStyle/>
          <a:p>
            <a:r>
              <a:rPr lang="en-US" dirty="0"/>
              <a:t>Title Here</a:t>
            </a:r>
          </a:p>
        </p:txBody>
      </p:sp>
      <p:sp>
        <p:nvSpPr>
          <p:cNvPr id="3" name="Text Placeholder 2"/>
          <p:cNvSpPr>
            <a:spLocks noGrp="1"/>
          </p:cNvSpPr>
          <p:nvPr>
            <p:ph type="body" idx="1"/>
          </p:nvPr>
        </p:nvSpPr>
        <p:spPr>
          <a:xfrm>
            <a:off x="1134293" y="4598122"/>
            <a:ext cx="10082348" cy="592183"/>
          </a:xfrm>
          <a:prstGeom prst="rect">
            <a:avLst/>
          </a:prstGeom>
        </p:spPr>
        <p:txBody>
          <a:bodyPr vert="horz" lIns="91440" tIns="45720" rIns="91440" bIns="45720" rtlCol="0">
            <a:normAutofit/>
          </a:bodyPr>
          <a:lstStyle/>
          <a:p>
            <a:pPr lvl="0"/>
            <a:r>
              <a:rPr lang="en-US" dirty="0"/>
              <a:t>Track 2, Week </a:t>
            </a:r>
            <a:r>
              <a:rPr lang="is-IS" dirty="0"/>
              <a:t>…; Teacher’s Name</a:t>
            </a:r>
            <a:endParaRPr lang="en-US" dirty="0"/>
          </a:p>
        </p:txBody>
      </p:sp>
    </p:spTree>
    <p:extLst>
      <p:ext uri="{BB962C8B-B14F-4D97-AF65-F5344CB8AC3E}">
        <p14:creationId xmlns:p14="http://schemas.microsoft.com/office/powerpoint/2010/main" val="14315861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1219170" rtl="0" eaLnBrk="1" latinLnBrk="0" hangingPunct="1">
        <a:lnSpc>
          <a:spcPct val="90000"/>
        </a:lnSpc>
        <a:spcBef>
          <a:spcPct val="0"/>
        </a:spcBef>
        <a:buNone/>
        <a:defRPr sz="5333"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933" kern="1200" baseline="0">
          <a:solidFill>
            <a:srgbClr val="7C7D82"/>
          </a:solidFill>
          <a:latin typeface="+mj-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315200" cy="549275"/>
          </a:xfrm>
          <a:prstGeom prst="rect">
            <a:avLst/>
          </a:prstGeom>
        </p:spPr>
        <p:txBody>
          <a:bodyPr vert="horz" lIns="91440" tIns="45720" rIns="91440" bIns="45720" rtlCol="0" anchor="ctr">
            <a:normAutofit/>
          </a:bodyPr>
          <a:lstStyle/>
          <a:p>
            <a:r>
              <a:rPr lang="en-US" dirty="0"/>
              <a:t>Title – Please Keep In Box</a:t>
            </a:r>
          </a:p>
        </p:txBody>
      </p:sp>
      <p:sp>
        <p:nvSpPr>
          <p:cNvPr id="3" name="Text Placeholder 2"/>
          <p:cNvSpPr>
            <a:spLocks noGrp="1"/>
          </p:cNvSpPr>
          <p:nvPr>
            <p:ph type="body" idx="1"/>
          </p:nvPr>
        </p:nvSpPr>
        <p:spPr>
          <a:xfrm>
            <a:off x="838200" y="2265240"/>
            <a:ext cx="10515600" cy="4351338"/>
          </a:xfrm>
          <a:prstGeom prst="rect">
            <a:avLst/>
          </a:prstGeom>
        </p:spPr>
        <p:txBody>
          <a:bodyPr vert="horz" lIns="91440" tIns="45720" rIns="91440" bIns="45720" rtlCol="0">
            <a:normAutofit/>
          </a:bodyPr>
          <a:lstStyle/>
          <a:p>
            <a:pPr lvl="0"/>
            <a:r>
              <a:rPr lang="en-US" dirty="0"/>
              <a:t>Main Text</a:t>
            </a:r>
          </a:p>
          <a:p>
            <a:pPr lvl="1"/>
            <a:r>
              <a:rPr lang="en-US" dirty="0"/>
              <a:t>Main Text Bullet points</a:t>
            </a:r>
          </a:p>
          <a:p>
            <a:pPr lvl="2"/>
            <a:r>
              <a:rPr lang="en-US" dirty="0"/>
              <a:t>Quotes, references, verses etc.</a:t>
            </a:r>
          </a:p>
        </p:txBody>
      </p:sp>
    </p:spTree>
    <p:extLst>
      <p:ext uri="{BB962C8B-B14F-4D97-AF65-F5344CB8AC3E}">
        <p14:creationId xmlns:p14="http://schemas.microsoft.com/office/powerpoint/2010/main" val="756704983"/>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000" kern="1200">
          <a:solidFill>
            <a:srgbClr val="004289"/>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300" i="1" kern="1200" baseline="0">
          <a:solidFill>
            <a:srgbClr val="D2D5D8"/>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650" y="468700"/>
            <a:ext cx="6421297" cy="1465608"/>
          </a:xfrm>
          <a:prstGeom prst="rect">
            <a:avLst/>
          </a:prstGeom>
        </p:spPr>
        <p:txBody>
          <a:bodyPr vert="horz" lIns="91440" tIns="45720" rIns="91440" bIns="45720" rtlCol="0" anchor="ctr">
            <a:normAutofit/>
          </a:bodyPr>
          <a:lstStyle/>
          <a:p>
            <a:r>
              <a:rPr lang="en-US" dirty="0"/>
              <a:t>Title – Please </a:t>
            </a:r>
            <a:r>
              <a:rPr lang="en-US"/>
              <a:t>Keep in </a:t>
            </a:r>
            <a:r>
              <a:rPr lang="en-US" dirty="0"/>
              <a:t>Box</a:t>
            </a:r>
          </a:p>
        </p:txBody>
      </p:sp>
      <p:sp>
        <p:nvSpPr>
          <p:cNvPr id="3" name="Text Placeholder 2"/>
          <p:cNvSpPr>
            <a:spLocks noGrp="1"/>
          </p:cNvSpPr>
          <p:nvPr>
            <p:ph type="body" idx="1"/>
          </p:nvPr>
        </p:nvSpPr>
        <p:spPr>
          <a:xfrm>
            <a:off x="1009651" y="1934308"/>
            <a:ext cx="10153650" cy="4688913"/>
          </a:xfrm>
          <a:prstGeom prst="rect">
            <a:avLst/>
          </a:prstGeom>
        </p:spPr>
        <p:txBody>
          <a:bodyPr vert="horz" wrap="square" lIns="91440" tIns="45720" rIns="91440" bIns="45720" rtlCol="0">
            <a:noAutofit/>
          </a:bodyPr>
          <a:lstStyle/>
          <a:p>
            <a:pPr lvl="0"/>
            <a:r>
              <a:rPr lang="en-US" dirty="0"/>
              <a:t>Main Point</a:t>
            </a:r>
          </a:p>
          <a:p>
            <a:pPr lvl="1"/>
            <a:r>
              <a:rPr lang="en-US" dirty="0"/>
              <a:t>Main body</a:t>
            </a:r>
          </a:p>
          <a:p>
            <a:pPr lvl="2"/>
            <a:r>
              <a:rPr lang="en-US" dirty="0"/>
              <a:t>Quotes and references or sub points</a:t>
            </a:r>
          </a:p>
        </p:txBody>
      </p:sp>
    </p:spTree>
    <p:extLst>
      <p:ext uri="{BB962C8B-B14F-4D97-AF65-F5344CB8AC3E}">
        <p14:creationId xmlns:p14="http://schemas.microsoft.com/office/powerpoint/2010/main" val="10591944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4000" b="0"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chemeClr val="tx1"/>
          </a:solidFill>
          <a:latin typeface="+mn-lt"/>
          <a:ea typeface="+mn-ea"/>
          <a:cs typeface="+mn-cs"/>
        </a:defRPr>
      </a:lvl1pPr>
      <a:lvl2pPr marL="715415"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ppleSystemUIFont" charset="-120"/>
        <a:buChar char="-"/>
        <a:defRPr sz="2300" i="1"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1746421"/>
            <a:ext cx="7009434" cy="906163"/>
          </a:xfrm>
          <a:prstGeom prst="rect">
            <a:avLst/>
          </a:prstGeom>
        </p:spPr>
        <p:txBody>
          <a:bodyPr vert="horz" lIns="91440" tIns="45720" rIns="91440" bIns="45720" rtlCol="0" anchor="ctr">
            <a:normAutofit/>
          </a:bodyPr>
          <a:lstStyle/>
          <a:p>
            <a:r>
              <a:rPr lang="en-US" dirty="0"/>
              <a:t>Title – Please Fit Into Box</a:t>
            </a:r>
          </a:p>
        </p:txBody>
      </p:sp>
      <p:sp>
        <p:nvSpPr>
          <p:cNvPr id="3" name="Text Placeholder 2"/>
          <p:cNvSpPr>
            <a:spLocks noGrp="1"/>
          </p:cNvSpPr>
          <p:nvPr>
            <p:ph type="body" idx="1"/>
          </p:nvPr>
        </p:nvSpPr>
        <p:spPr>
          <a:xfrm>
            <a:off x="838200" y="2652585"/>
            <a:ext cx="10515600" cy="4067544"/>
          </a:xfrm>
          <a:prstGeom prst="rect">
            <a:avLst/>
          </a:prstGeom>
        </p:spPr>
        <p:txBody>
          <a:bodyPr vert="horz" lIns="91440" tIns="45720" rIns="91440" bIns="45720" rtlCol="0">
            <a:noAutofit/>
          </a:bodyPr>
          <a:lstStyle/>
          <a:p>
            <a:pPr lvl="1"/>
            <a:r>
              <a:rPr lang="en-US" dirty="0"/>
              <a:t>Main body</a:t>
            </a:r>
          </a:p>
          <a:p>
            <a:pPr lvl="2"/>
            <a:r>
              <a:rPr lang="en-US" dirty="0"/>
              <a:t>Quotes, references, extra points</a:t>
            </a:r>
          </a:p>
        </p:txBody>
      </p:sp>
    </p:spTree>
    <p:extLst>
      <p:ext uri="{BB962C8B-B14F-4D97-AF65-F5344CB8AC3E}">
        <p14:creationId xmlns:p14="http://schemas.microsoft.com/office/powerpoint/2010/main" val="310961423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676636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607069"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2170438669"/>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0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AD361A-F560-462E-B8D3-05B47CDC3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92294A-5389-4E6C-BFAB-3B71630F6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63CB9-291B-40B9-9203-4F280D6177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BCC5B-0FD3-4FC5-8DF8-271307DF052F}" type="datetimeFigureOut">
              <a:rPr lang="en-GB" smtClean="0"/>
              <a:t>15/10/2022</a:t>
            </a:fld>
            <a:endParaRPr lang="en-GB"/>
          </a:p>
        </p:txBody>
      </p:sp>
      <p:sp>
        <p:nvSpPr>
          <p:cNvPr id="5" name="Footer Placeholder 4">
            <a:extLst>
              <a:ext uri="{FF2B5EF4-FFF2-40B4-BE49-F238E27FC236}">
                <a16:creationId xmlns:a16="http://schemas.microsoft.com/office/drawing/2014/main" id="{851A919D-1904-4F24-BEDF-E75F762260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4F8001-F75D-484F-9C9F-C536C280C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FD580-F40E-4007-AC3B-D04A0DB24AC4}" type="slidenum">
              <a:rPr lang="en-GB" smtClean="0"/>
              <a:t>‹#›</a:t>
            </a:fld>
            <a:endParaRPr lang="en-GB"/>
          </a:p>
        </p:txBody>
      </p:sp>
    </p:spTree>
    <p:extLst>
      <p:ext uri="{BB962C8B-B14F-4D97-AF65-F5344CB8AC3E}">
        <p14:creationId xmlns:p14="http://schemas.microsoft.com/office/powerpoint/2010/main" val="2249251580"/>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3BE475-F618-435C-9566-17EA9451E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1EB7A9DF-A0EB-4BAD-B737-6F694C6FF4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B135BAF-8379-459C-A0AD-B1FADDE83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7A3EA9-C8F1-4D2D-B1B0-CF7D65D20D4B}" type="datetimeFigureOut">
              <a:rPr lang="en-IE" smtClean="0"/>
              <a:t>15/10/2022</a:t>
            </a:fld>
            <a:endParaRPr lang="en-IE"/>
          </a:p>
        </p:txBody>
      </p:sp>
      <p:sp>
        <p:nvSpPr>
          <p:cNvPr id="5" name="Footer Placeholder 4">
            <a:extLst>
              <a:ext uri="{FF2B5EF4-FFF2-40B4-BE49-F238E27FC236}">
                <a16:creationId xmlns:a16="http://schemas.microsoft.com/office/drawing/2014/main" id="{59E97D8D-E4E9-4584-9B85-F296D735D9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C6AE268-1B88-451E-AED3-EBA9D7828A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B1961-A01B-407E-8E98-CB266EE28B3F}" type="slidenum">
              <a:rPr lang="en-IE" smtClean="0"/>
              <a:t>‹#›</a:t>
            </a:fld>
            <a:endParaRPr lang="en-IE"/>
          </a:p>
        </p:txBody>
      </p:sp>
    </p:spTree>
    <p:extLst>
      <p:ext uri="{BB962C8B-B14F-4D97-AF65-F5344CB8AC3E}">
        <p14:creationId xmlns:p14="http://schemas.microsoft.com/office/powerpoint/2010/main" val="270286892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5974" y="2401370"/>
            <a:ext cx="10324618" cy="1209932"/>
          </a:xfrm>
          <a:prstGeom prst="rect">
            <a:avLst/>
          </a:prstGeom>
        </p:spPr>
        <p:txBody>
          <a:bodyPr vert="horz" lIns="91440" tIns="45720" rIns="91440" bIns="45720" rtlCol="0" anchor="b">
            <a:normAutofit/>
          </a:bodyPr>
          <a:lstStyle/>
          <a:p>
            <a:r>
              <a:rPr lang="en-US" dirty="0"/>
              <a:t>Use Slide To Introduce A New Topic</a:t>
            </a:r>
          </a:p>
        </p:txBody>
      </p:sp>
      <p:sp>
        <p:nvSpPr>
          <p:cNvPr id="3" name="Text Placeholder 2"/>
          <p:cNvSpPr>
            <a:spLocks noGrp="1"/>
          </p:cNvSpPr>
          <p:nvPr>
            <p:ph type="body" idx="1"/>
          </p:nvPr>
        </p:nvSpPr>
        <p:spPr>
          <a:xfrm>
            <a:off x="925974" y="3611302"/>
            <a:ext cx="10324618" cy="1095469"/>
          </a:xfrm>
          <a:prstGeom prst="rect">
            <a:avLst/>
          </a:prstGeom>
        </p:spPr>
        <p:txBody>
          <a:bodyPr vert="horz" lIns="91440" tIns="45720" rIns="91440" bIns="45720" rtlCol="0">
            <a:normAutofit/>
          </a:bodyPr>
          <a:lstStyle/>
          <a:p>
            <a:pPr lvl="0"/>
            <a:r>
              <a:rPr lang="en-US" dirty="0"/>
              <a:t>Sub Topic place here</a:t>
            </a:r>
          </a:p>
        </p:txBody>
      </p:sp>
    </p:spTree>
    <p:extLst>
      <p:ext uri="{BB962C8B-B14F-4D97-AF65-F5344CB8AC3E}">
        <p14:creationId xmlns:p14="http://schemas.microsoft.com/office/powerpoint/2010/main" val="542417535"/>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400" rtl="0" eaLnBrk="1" latinLnBrk="0" hangingPunct="1">
        <a:lnSpc>
          <a:spcPct val="90000"/>
        </a:lnSpc>
        <a:spcBef>
          <a:spcPct val="0"/>
        </a:spcBef>
        <a:buNone/>
        <a:defRPr sz="4000" kern="1200">
          <a:solidFill>
            <a:srgbClr val="004289"/>
          </a:solidFill>
          <a:latin typeface="Cambria" charset="0"/>
          <a:ea typeface="Cambria" charset="0"/>
          <a:cs typeface="Cambria" charset="0"/>
        </a:defRPr>
      </a:lvl1pPr>
    </p:titleStyle>
    <p:bodyStyle>
      <a:lvl1pPr marL="0" indent="0" algn="ctr" defTabSz="914400" rtl="0" eaLnBrk="1" latinLnBrk="0" hangingPunct="1">
        <a:lnSpc>
          <a:spcPct val="90000"/>
        </a:lnSpc>
        <a:spcBef>
          <a:spcPts val="1000"/>
        </a:spcBef>
        <a:buFont typeface="Arial"/>
        <a:buNone/>
        <a:defRPr sz="2400" kern="1200">
          <a:solidFill>
            <a:srgbClr val="6D6E74"/>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1746421"/>
            <a:ext cx="7009434" cy="906163"/>
          </a:xfrm>
          <a:prstGeom prst="rect">
            <a:avLst/>
          </a:prstGeom>
        </p:spPr>
        <p:txBody>
          <a:bodyPr vert="horz" lIns="91440" tIns="45720" rIns="91440" bIns="45720" rtlCol="0" anchor="ctr">
            <a:normAutofit/>
          </a:bodyPr>
          <a:lstStyle/>
          <a:p>
            <a:r>
              <a:rPr lang="en-US" dirty="0"/>
              <a:t>Title – Please Fit Into Box</a:t>
            </a:r>
          </a:p>
        </p:txBody>
      </p:sp>
      <p:sp>
        <p:nvSpPr>
          <p:cNvPr id="3" name="Text Placeholder 2"/>
          <p:cNvSpPr>
            <a:spLocks noGrp="1"/>
          </p:cNvSpPr>
          <p:nvPr>
            <p:ph type="body" idx="1"/>
          </p:nvPr>
        </p:nvSpPr>
        <p:spPr>
          <a:xfrm>
            <a:off x="838200" y="2652585"/>
            <a:ext cx="10515600" cy="4067544"/>
          </a:xfrm>
          <a:prstGeom prst="rect">
            <a:avLst/>
          </a:prstGeom>
        </p:spPr>
        <p:txBody>
          <a:bodyPr vert="horz" lIns="91440" tIns="45720" rIns="91440" bIns="45720" rtlCol="0">
            <a:noAutofit/>
          </a:bodyPr>
          <a:lstStyle/>
          <a:p>
            <a:pPr lvl="1"/>
            <a:r>
              <a:rPr lang="en-US" dirty="0"/>
              <a:t>Main body</a:t>
            </a:r>
          </a:p>
          <a:p>
            <a:pPr lvl="2"/>
            <a:r>
              <a:rPr lang="en-US" dirty="0"/>
              <a:t>Quotes, references, extra points</a:t>
            </a:r>
          </a:p>
        </p:txBody>
      </p:sp>
    </p:spTree>
    <p:extLst>
      <p:ext uri="{BB962C8B-B14F-4D97-AF65-F5344CB8AC3E}">
        <p14:creationId xmlns:p14="http://schemas.microsoft.com/office/powerpoint/2010/main" val="1690806984"/>
      </p:ext>
    </p:extLst>
  </p:cSld>
  <p:clrMap bg1="lt1" tx1="dk1" bg2="lt2" tx2="dk2" accent1="accent1" accent2="accent2" accent3="accent3" accent4="accent4" accent5="accent5" accent6="accent6" hlink="hlink" folHlink="folHlink"/>
  <p:sldLayoutIdLst>
    <p:sldLayoutId id="2147483738" r:id="rId1"/>
    <p:sldLayoutId id="2147483678" r:id="rId2"/>
    <p:sldLayoutId id="2147483679" r:id="rId3"/>
    <p:sldLayoutId id="2147483680" r:id="rId4"/>
    <p:sldLayoutId id="2147483812" r:id="rId5"/>
  </p:sldLayoutIdLst>
  <p:txStyles>
    <p:title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rgbClr val="0070C0"/>
          </a:solidFill>
          <a:latin typeface="+mn-lt"/>
          <a:ea typeface="+mn-ea"/>
          <a:cs typeface="+mn-cs"/>
        </a:defRPr>
      </a:lvl1pPr>
      <a:lvl2pPr marL="601118"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138738" indent="-277277" algn="l" defTabSz="1219170" rtl="0" eaLnBrk="1" latinLnBrk="0" hangingPunct="1">
        <a:lnSpc>
          <a:spcPct val="90000"/>
        </a:lnSpc>
        <a:spcBef>
          <a:spcPts val="667"/>
        </a:spcBef>
        <a:buFont typeface=".AppleSystemUIFont" charset="-120"/>
        <a:buChar char="-"/>
        <a:tabLst/>
        <a:defRPr sz="2300" i="1" kern="1200">
          <a:solidFill>
            <a:srgbClr val="7B7C8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68700"/>
            <a:ext cx="6592745" cy="1465608"/>
          </a:xfrm>
          <a:prstGeom prst="rect">
            <a:avLst/>
          </a:prstGeom>
        </p:spPr>
        <p:txBody>
          <a:bodyPr vert="horz" lIns="91440" tIns="45720" rIns="91440" bIns="45720" rtlCol="0" anchor="ctr">
            <a:normAutofit/>
          </a:bodyPr>
          <a:lstStyle/>
          <a:p>
            <a:r>
              <a:rPr lang="en-US" dirty="0"/>
              <a:t>Title – Please </a:t>
            </a:r>
            <a:r>
              <a:rPr lang="en-US"/>
              <a:t>Keep in </a:t>
            </a:r>
            <a:r>
              <a:rPr lang="en-US" dirty="0"/>
              <a:t>Box</a:t>
            </a:r>
          </a:p>
        </p:txBody>
      </p:sp>
      <p:sp>
        <p:nvSpPr>
          <p:cNvPr id="3" name="Text Placeholder 2"/>
          <p:cNvSpPr>
            <a:spLocks noGrp="1"/>
          </p:cNvSpPr>
          <p:nvPr>
            <p:ph type="body" idx="1"/>
          </p:nvPr>
        </p:nvSpPr>
        <p:spPr>
          <a:xfrm>
            <a:off x="838200" y="1934308"/>
            <a:ext cx="10447637" cy="4688913"/>
          </a:xfrm>
          <a:prstGeom prst="rect">
            <a:avLst/>
          </a:prstGeom>
        </p:spPr>
        <p:txBody>
          <a:bodyPr vert="horz" wrap="square" lIns="91440" tIns="45720" rIns="91440" bIns="45720" rtlCol="0">
            <a:noAutofit/>
          </a:bodyPr>
          <a:lstStyle/>
          <a:p>
            <a:pPr lvl="0"/>
            <a:r>
              <a:rPr lang="en-US" dirty="0"/>
              <a:t>Main Point</a:t>
            </a:r>
          </a:p>
          <a:p>
            <a:pPr lvl="1"/>
            <a:r>
              <a:rPr lang="en-US" dirty="0"/>
              <a:t>Main body</a:t>
            </a:r>
          </a:p>
          <a:p>
            <a:pPr lvl="2"/>
            <a:r>
              <a:rPr lang="en-US" dirty="0"/>
              <a:t>Quotes and references or sub points</a:t>
            </a:r>
          </a:p>
        </p:txBody>
      </p:sp>
    </p:spTree>
    <p:extLst>
      <p:ext uri="{BB962C8B-B14F-4D97-AF65-F5344CB8AC3E}">
        <p14:creationId xmlns:p14="http://schemas.microsoft.com/office/powerpoint/2010/main" val="1156921138"/>
      </p:ext>
    </p:extLst>
  </p:cSld>
  <p:clrMap bg1="lt1" tx1="dk1" bg2="lt2" tx2="dk2" accent1="accent1" accent2="accent2" accent3="accent3" accent4="accent4" accent5="accent5" accent6="accent6" hlink="hlink" folHlink="folHlink"/>
  <p:sldLayoutIdLst>
    <p:sldLayoutId id="2147483739" r:id="rId1"/>
    <p:sldLayoutId id="2147483670" r:id="rId2"/>
    <p:sldLayoutId id="2147483673" r:id="rId3"/>
  </p:sldLayoutIdLst>
  <p:txStyles>
    <p:titleStyle>
      <a:lvl1pPr algn="l" defTabSz="1219170" rtl="0" eaLnBrk="1" latinLnBrk="0" hangingPunct="1">
        <a:lnSpc>
          <a:spcPct val="90000"/>
        </a:lnSpc>
        <a:spcBef>
          <a:spcPct val="0"/>
        </a:spcBef>
        <a:buNone/>
        <a:defRPr sz="4000" b="0" kern="120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400" kern="1200">
          <a:solidFill>
            <a:schemeClr val="tx1"/>
          </a:solidFill>
          <a:latin typeface="+mn-lt"/>
          <a:ea typeface="+mn-ea"/>
          <a:cs typeface="+mn-cs"/>
        </a:defRPr>
      </a:lvl1pPr>
      <a:lvl2pPr marL="715415"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ppleSystemUIFont" charset="-120"/>
        <a:buChar char="-"/>
        <a:defRPr sz="2300" i="1"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7315200" cy="549275"/>
          </a:xfrm>
          <a:prstGeom prst="rect">
            <a:avLst/>
          </a:prstGeom>
        </p:spPr>
        <p:txBody>
          <a:bodyPr vert="horz" lIns="91440" tIns="45720" rIns="91440" bIns="45720" rtlCol="0" anchor="ctr">
            <a:normAutofit/>
          </a:bodyPr>
          <a:lstStyle/>
          <a:p>
            <a:r>
              <a:rPr lang="en-US" dirty="0"/>
              <a:t>Title – Please Keep In Box</a:t>
            </a:r>
          </a:p>
        </p:txBody>
      </p:sp>
      <p:sp>
        <p:nvSpPr>
          <p:cNvPr id="3" name="Text Placeholder 2"/>
          <p:cNvSpPr>
            <a:spLocks noGrp="1"/>
          </p:cNvSpPr>
          <p:nvPr>
            <p:ph type="body" idx="1"/>
          </p:nvPr>
        </p:nvSpPr>
        <p:spPr>
          <a:xfrm>
            <a:off x="838200" y="2265240"/>
            <a:ext cx="10515600" cy="4351338"/>
          </a:xfrm>
          <a:prstGeom prst="rect">
            <a:avLst/>
          </a:prstGeom>
        </p:spPr>
        <p:txBody>
          <a:bodyPr vert="horz" lIns="91440" tIns="45720" rIns="91440" bIns="45720" rtlCol="0">
            <a:normAutofit/>
          </a:bodyPr>
          <a:lstStyle/>
          <a:p>
            <a:pPr lvl="0"/>
            <a:r>
              <a:rPr lang="en-US" dirty="0"/>
              <a:t>Main Text</a:t>
            </a:r>
          </a:p>
          <a:p>
            <a:pPr lvl="1"/>
            <a:r>
              <a:rPr lang="en-US" dirty="0"/>
              <a:t>Main Text Bullet points</a:t>
            </a:r>
          </a:p>
          <a:p>
            <a:pPr lvl="2"/>
            <a:r>
              <a:rPr lang="en-US" dirty="0"/>
              <a:t>Quotes, references, verses etc.</a:t>
            </a:r>
          </a:p>
        </p:txBody>
      </p:sp>
    </p:spTree>
    <p:extLst>
      <p:ext uri="{BB962C8B-B14F-4D97-AF65-F5344CB8AC3E}">
        <p14:creationId xmlns:p14="http://schemas.microsoft.com/office/powerpoint/2010/main" val="976184840"/>
      </p:ext>
    </p:extLst>
  </p:cSld>
  <p:clrMap bg1="lt1" tx1="dk1" bg2="lt2" tx2="dk2" accent1="accent1" accent2="accent2" accent3="accent3" accent4="accent4" accent5="accent5" accent6="accent6" hlink="hlink" folHlink="folHlink"/>
  <p:sldLayoutIdLst>
    <p:sldLayoutId id="2147483743" r:id="rId1"/>
    <p:sldLayoutId id="2147483746" r:id="rId2"/>
    <p:sldLayoutId id="2147483745" r:id="rId3"/>
  </p:sldLayoutIdLst>
  <p:txStyles>
    <p:titleStyle>
      <a:lvl1pPr algn="l" defTabSz="914400" rtl="0" eaLnBrk="1" latinLnBrk="0" hangingPunct="1">
        <a:lnSpc>
          <a:spcPct val="90000"/>
        </a:lnSpc>
        <a:spcBef>
          <a:spcPct val="0"/>
        </a:spcBef>
        <a:buNone/>
        <a:defRPr sz="4000" kern="1200">
          <a:solidFill>
            <a:srgbClr val="004289"/>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4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300" i="1" kern="1200" baseline="0">
          <a:solidFill>
            <a:srgbClr val="D2D5D8"/>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6766367"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607069"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45081890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1" r:id="rId3"/>
    <p:sldLayoutId id="2147483752" r:id="rId4"/>
    <p:sldLayoutId id="2147483753" r:id="rId5"/>
    <p:sldLayoutId id="2147483756" r:id="rId6"/>
  </p:sldLayoutIdLst>
  <p:txStyles>
    <p:titleStyle>
      <a:lvl1pPr algn="l" defTabSz="914400" rtl="0" eaLnBrk="1" latinLnBrk="0" hangingPunct="1">
        <a:lnSpc>
          <a:spcPct val="90000"/>
        </a:lnSpc>
        <a:spcBef>
          <a:spcPct val="0"/>
        </a:spcBef>
        <a:buNone/>
        <a:defRPr sz="40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 Placeholder 2"/>
          <p:cNvSpPr txBox="1">
            <a:spLocks/>
          </p:cNvSpPr>
          <p:nvPr/>
        </p:nvSpPr>
        <p:spPr>
          <a:xfrm>
            <a:off x="1194316" y="4099849"/>
            <a:ext cx="9859965" cy="1186136"/>
          </a:xfrm>
          <a:prstGeom prst="rect">
            <a:avLst/>
          </a:prstGeom>
        </p:spPr>
        <p:txBody>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algn="l">
              <a:lnSpc>
                <a:spcPct val="100000"/>
              </a:lnSpc>
              <a:spcBef>
                <a:spcPts val="400"/>
              </a:spcBef>
            </a:pPr>
            <a:r>
              <a:rPr lang="en-US" sz="2000" b="0" dirty="0"/>
              <a:t>Please do not post class notes, power</a:t>
            </a:r>
            <a:r>
              <a:rPr lang="en-US" sz="2000" b="0" baseline="0" dirty="0"/>
              <a:t> points or videos </a:t>
            </a:r>
            <a:r>
              <a:rPr lang="en-US" sz="2000" b="0" dirty="0"/>
              <a:t>on any social media outlets, or forward to anyone outside of the Pfander Foundations Course. The content, however, use as much as you can to inform the church, and “</a:t>
            </a:r>
            <a:r>
              <a:rPr lang="en-US" sz="2000" b="0" i="1" dirty="0"/>
              <a:t>bring Muslims home</a:t>
            </a:r>
            <a:r>
              <a:rPr lang="en-US" sz="2000" b="0" dirty="0"/>
              <a:t>”</a:t>
            </a:r>
          </a:p>
        </p:txBody>
      </p:sp>
      <p:sp>
        <p:nvSpPr>
          <p:cNvPr id="2" name="Title Placeholder 1"/>
          <p:cNvSpPr>
            <a:spLocks noGrp="1"/>
          </p:cNvSpPr>
          <p:nvPr>
            <p:ph type="title"/>
          </p:nvPr>
        </p:nvSpPr>
        <p:spPr>
          <a:xfrm>
            <a:off x="1194316" y="3199846"/>
            <a:ext cx="9859965" cy="900003"/>
          </a:xfrm>
          <a:prstGeom prst="rect">
            <a:avLst/>
          </a:prstGeom>
        </p:spPr>
        <p:txBody>
          <a:bodyPr vert="horz" lIns="91440" tIns="45720" rIns="91440" bIns="45720" rtlCol="0" anchor="ctr">
            <a:normAutofit/>
          </a:bodyPr>
          <a:lstStyle/>
          <a:p>
            <a:r>
              <a:rPr lang="en-US" dirty="0"/>
              <a:t>Thank You For Joining Us Today</a:t>
            </a:r>
          </a:p>
        </p:txBody>
      </p:sp>
    </p:spTree>
    <p:extLst>
      <p:ext uri="{BB962C8B-B14F-4D97-AF65-F5344CB8AC3E}">
        <p14:creationId xmlns:p14="http://schemas.microsoft.com/office/powerpoint/2010/main" val="2000277373"/>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1219170" rtl="0" eaLnBrk="1" latinLnBrk="0" hangingPunct="1">
        <a:lnSpc>
          <a:spcPct val="90000"/>
        </a:lnSpc>
        <a:spcBef>
          <a:spcPct val="0"/>
        </a:spcBef>
        <a:buNone/>
        <a:defRPr sz="4800" kern="1200" baseline="0">
          <a:solidFill>
            <a:srgbClr val="004289"/>
          </a:solidFill>
          <a:latin typeface="Cambria" charset="0"/>
          <a:ea typeface="Cambria" charset="0"/>
          <a:cs typeface="Cambria" charset="0"/>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9367" y="353551"/>
            <a:ext cx="11528385"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89367" y="1679114"/>
            <a:ext cx="11528385" cy="4937687"/>
          </a:xfrm>
          <a:prstGeom prst="rect">
            <a:avLst/>
          </a:prstGeom>
        </p:spPr>
        <p:txBody>
          <a:bodyPr vert="horz" lIns="91440" tIns="45720" rIns="91440" bIns="45720" rtlCol="0">
            <a:normAutofit/>
          </a:bodyPr>
          <a:lstStyle/>
          <a:p>
            <a:pPr lvl="0"/>
            <a:r>
              <a:rPr lang="en-US" dirty="0"/>
              <a:t>This slide background is for BIG photos or portions of scripture/quotes</a:t>
            </a:r>
          </a:p>
          <a:p>
            <a:pPr lvl="1"/>
            <a:r>
              <a:rPr lang="en-US" dirty="0"/>
              <a:t>Second level</a:t>
            </a:r>
          </a:p>
        </p:txBody>
      </p:sp>
    </p:spTree>
    <p:extLst>
      <p:ext uri="{BB962C8B-B14F-4D97-AF65-F5344CB8AC3E}">
        <p14:creationId xmlns:p14="http://schemas.microsoft.com/office/powerpoint/2010/main" val="46241535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Lst>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xStyles>
    <p:titleStyle>
      <a:lvl1pPr algn="ctr" defTabSz="914400" rtl="0" eaLnBrk="1" latinLnBrk="0" hangingPunct="1">
        <a:lnSpc>
          <a:spcPct val="90000"/>
        </a:lnSpc>
        <a:spcBef>
          <a:spcPct val="0"/>
        </a:spcBef>
        <a:buNone/>
        <a:defRPr sz="4800" kern="1200">
          <a:solidFill>
            <a:schemeClr val="bg1"/>
          </a:solidFill>
          <a:latin typeface="Cambria" charset="0"/>
          <a:ea typeface="Cambria" charset="0"/>
          <a:cs typeface="Cambria" charset="0"/>
        </a:defRPr>
      </a:lvl1pPr>
    </p:titleStyle>
    <p:bodyStyle>
      <a:lvl1pPr marL="0" indent="0" algn="l" defTabSz="914400" rtl="0" eaLnBrk="1" latinLnBrk="0" hangingPunct="1">
        <a:lnSpc>
          <a:spcPct val="90000"/>
        </a:lnSpc>
        <a:spcBef>
          <a:spcPts val="1000"/>
        </a:spcBef>
        <a:buFont typeface="Arial" charset="0"/>
        <a:buNone/>
        <a:defRPr sz="26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ppleSystemUIFont" charset="-120"/>
        <a:buChar char="-"/>
        <a:defRPr sz="2400" i="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34293" y="3675015"/>
            <a:ext cx="10082348" cy="923107"/>
          </a:xfrm>
          <a:prstGeom prst="rect">
            <a:avLst/>
          </a:prstGeom>
        </p:spPr>
        <p:txBody>
          <a:bodyPr vert="horz" lIns="91440" tIns="45720" rIns="91440" bIns="45720" rtlCol="0" anchor="ctr">
            <a:normAutofit/>
          </a:bodyPr>
          <a:lstStyle/>
          <a:p>
            <a:r>
              <a:rPr lang="en-US" dirty="0"/>
              <a:t>Has the Qur’an Been Corrupted?</a:t>
            </a:r>
          </a:p>
        </p:txBody>
      </p:sp>
      <p:sp>
        <p:nvSpPr>
          <p:cNvPr id="3" name="Text Placeholder 2"/>
          <p:cNvSpPr>
            <a:spLocks noGrp="1"/>
          </p:cNvSpPr>
          <p:nvPr>
            <p:ph type="body" idx="1"/>
          </p:nvPr>
        </p:nvSpPr>
        <p:spPr>
          <a:xfrm>
            <a:off x="1134293" y="4598122"/>
            <a:ext cx="10082348" cy="592183"/>
          </a:xfrm>
          <a:prstGeom prst="rect">
            <a:avLst/>
          </a:prstGeom>
        </p:spPr>
        <p:txBody>
          <a:bodyPr vert="horz" lIns="91440" tIns="45720" rIns="91440" bIns="45720" rtlCol="0">
            <a:normAutofit/>
          </a:bodyPr>
          <a:lstStyle/>
          <a:p>
            <a:pPr lvl="0"/>
            <a:r>
              <a:rPr lang="en-US" dirty="0"/>
              <a:t>Module 3, Week</a:t>
            </a:r>
            <a:r>
              <a:rPr lang="en-GB" dirty="0"/>
              <a:t> 16: Taught by </a:t>
            </a:r>
            <a:r>
              <a:rPr lang="is-IS" dirty="0"/>
              <a:t>Beth Grove</a:t>
            </a:r>
            <a:endParaRPr lang="en-US" dirty="0"/>
          </a:p>
        </p:txBody>
      </p:sp>
    </p:spTree>
    <p:extLst>
      <p:ext uri="{BB962C8B-B14F-4D97-AF65-F5344CB8AC3E}">
        <p14:creationId xmlns:p14="http://schemas.microsoft.com/office/powerpoint/2010/main" val="3341179033"/>
      </p:ext>
    </p:extLst>
  </p:cSld>
  <p:clrMap bg1="lt1" tx1="dk1" bg2="lt2" tx2="dk2" accent1="accent1" accent2="accent2" accent3="accent3" accent4="accent4" accent5="accent5" accent6="accent6" hlink="hlink" folHlink="folHlink"/>
  <p:sldLayoutIdLst>
    <p:sldLayoutId id="2147483789" r:id="rId1"/>
  </p:sldLayoutIdLst>
  <mc:AlternateContent xmlns:mc="http://schemas.openxmlformats.org/markup-compatibility/2006" xmlns:p159="http://schemas.microsoft.com/office/powerpoint/2015/09/main">
    <mc:Choice Requires="p159">
      <p:transition xmlns:p14="http://schemas.microsoft.com/office/powerpoint/2010/main" spd="slow" p14:dur="1250" advClick="0">
        <p159:morph option="byObject"/>
      </p:transition>
    </mc:Choice>
    <mc:Fallback xmlns="">
      <p:transition spd="slow" advClick="0">
        <p:fade/>
      </p:transition>
    </mc:Fallback>
  </mc:AlternateContent>
  <p:txStyles>
    <p:titleStyle>
      <a:lvl1pPr algn="l" defTabSz="1219170" rtl="0" eaLnBrk="1" latinLnBrk="0" hangingPunct="1">
        <a:lnSpc>
          <a:spcPct val="90000"/>
        </a:lnSpc>
        <a:spcBef>
          <a:spcPct val="0"/>
        </a:spcBef>
        <a:buNone/>
        <a:defRPr sz="5333" kern="1200" baseline="0">
          <a:solidFill>
            <a:srgbClr val="004289"/>
          </a:solidFill>
          <a:latin typeface="Cambria" charset="0"/>
          <a:ea typeface="Cambria" charset="0"/>
          <a:cs typeface="Cambria" charset="0"/>
        </a:defRPr>
      </a:lvl1pPr>
    </p:titleStyle>
    <p:bodyStyle>
      <a:lvl1pPr marL="0" indent="0" algn="l" defTabSz="1219170" rtl="0" eaLnBrk="1" latinLnBrk="0" hangingPunct="1">
        <a:lnSpc>
          <a:spcPct val="90000"/>
        </a:lnSpc>
        <a:spcBef>
          <a:spcPts val="1333"/>
        </a:spcBef>
        <a:buFont typeface="Arial"/>
        <a:buNone/>
        <a:defRPr sz="2933" kern="1200" baseline="0">
          <a:solidFill>
            <a:srgbClr val="7C7D82"/>
          </a:solidFill>
          <a:latin typeface="+mj-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4.JP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33.JPG"/><Relationship Id="rId18" Type="http://schemas.openxmlformats.org/officeDocument/2006/relationships/image" Target="../media/image42.png"/><Relationship Id="rId3" Type="http://schemas.openxmlformats.org/officeDocument/2006/relationships/image" Target="../media/image30.JPG"/><Relationship Id="rId7" Type="http://schemas.openxmlformats.org/officeDocument/2006/relationships/image" Target="../media/image37.png"/><Relationship Id="rId12" Type="http://schemas.openxmlformats.org/officeDocument/2006/relationships/image" Target="../media/image29.JPG"/><Relationship Id="rId17" Type="http://schemas.openxmlformats.org/officeDocument/2006/relationships/image" Target="../media/image41.JPG"/><Relationship Id="rId2" Type="http://schemas.openxmlformats.org/officeDocument/2006/relationships/image" Target="../media/image28.JPG"/><Relationship Id="rId16"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32.png"/><Relationship Id="rId5" Type="http://schemas.openxmlformats.org/officeDocument/2006/relationships/image" Target="../media/image35.jpeg"/><Relationship Id="rId15" Type="http://schemas.microsoft.com/office/2007/relationships/hdphoto" Target="../media/hdphoto1.wdp"/><Relationship Id="rId10" Type="http://schemas.openxmlformats.org/officeDocument/2006/relationships/image" Target="../media/image31.png"/><Relationship Id="rId19" Type="http://schemas.openxmlformats.org/officeDocument/2006/relationships/image" Target="../media/image43.png"/><Relationship Id="rId4" Type="http://schemas.openxmlformats.org/officeDocument/2006/relationships/image" Target="../media/image34.jpeg"/><Relationship Id="rId9" Type="http://schemas.openxmlformats.org/officeDocument/2006/relationships/image" Target="../media/image27.png"/><Relationship Id="rId1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5.jpg"/><Relationship Id="rId11" Type="http://schemas.openxmlformats.org/officeDocument/2006/relationships/image" Target="../media/image60.tif"/><Relationship Id="rId5" Type="http://schemas.openxmlformats.org/officeDocument/2006/relationships/image" Target="../media/image54.png"/><Relationship Id="rId10" Type="http://schemas.openxmlformats.org/officeDocument/2006/relationships/image" Target="../media/image59.JPG"/><Relationship Id="rId4" Type="http://schemas.openxmlformats.org/officeDocument/2006/relationships/image" Target="../media/image53.JPG"/><Relationship Id="rId9" Type="http://schemas.openxmlformats.org/officeDocument/2006/relationships/image" Target="../media/image58.JP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 HISTORICAL CRITIQUE OF ISLAM’</a:t>
            </a:r>
          </a:p>
        </p:txBody>
      </p:sp>
      <p:sp>
        <p:nvSpPr>
          <p:cNvPr id="3" name="Subtitle 2"/>
          <p:cNvSpPr>
            <a:spLocks noGrp="1"/>
          </p:cNvSpPr>
          <p:nvPr>
            <p:ph type="subTitle" idx="1"/>
          </p:nvPr>
        </p:nvSpPr>
        <p:spPr>
          <a:xfrm>
            <a:off x="959223" y="3685377"/>
            <a:ext cx="10285720" cy="1561537"/>
          </a:xfrm>
        </p:spPr>
        <p:txBody>
          <a:bodyPr>
            <a:normAutofit fontScale="92500" lnSpcReduction="10000"/>
          </a:bodyPr>
          <a:lstStyle/>
          <a:p>
            <a:r>
              <a:rPr lang="en-US" dirty="0"/>
              <a:t>Assessing the newest research on the historical Problems with </a:t>
            </a:r>
            <a:r>
              <a:rPr lang="en-US" b="1" dirty="0"/>
              <a:t>Islam’s Origins</a:t>
            </a:r>
          </a:p>
          <a:p>
            <a:r>
              <a:rPr lang="en-US" dirty="0"/>
              <a:t>By Dr. Jay Smith</a:t>
            </a:r>
          </a:p>
          <a:p>
            <a:r>
              <a:rPr lang="en-US" dirty="0"/>
              <a:t>CIRA International</a:t>
            </a:r>
          </a:p>
          <a:p>
            <a:r>
              <a:rPr lang="en-US" dirty="0"/>
              <a:t>October 14, 2022</a:t>
            </a:r>
          </a:p>
        </p:txBody>
      </p:sp>
    </p:spTree>
    <p:extLst>
      <p:ext uri="{BB962C8B-B14F-4D97-AF65-F5344CB8AC3E}">
        <p14:creationId xmlns:p14="http://schemas.microsoft.com/office/powerpoint/2010/main" val="40099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1746421"/>
            <a:ext cx="7537055" cy="906163"/>
          </a:xfrm>
        </p:spPr>
        <p:txBody>
          <a:bodyPr>
            <a:normAutofit fontScale="90000"/>
          </a:bodyPr>
          <a:lstStyle/>
          <a:p>
            <a:r>
              <a:rPr lang="en-US" dirty="0"/>
              <a:t>21</a:t>
            </a:r>
            <a:r>
              <a:rPr lang="en-US" baseline="30000" dirty="0"/>
              <a:t>st</a:t>
            </a:r>
            <a:r>
              <a:rPr lang="en-US" dirty="0"/>
              <a:t> Century Scholar’s Conclusions</a:t>
            </a:r>
          </a:p>
        </p:txBody>
      </p:sp>
      <p:sp>
        <p:nvSpPr>
          <p:cNvPr id="3" name="Text Placeholder 2"/>
          <p:cNvSpPr>
            <a:spLocks noGrp="1"/>
          </p:cNvSpPr>
          <p:nvPr>
            <p:ph type="body" sz="quarter" idx="10"/>
          </p:nvPr>
        </p:nvSpPr>
        <p:spPr>
          <a:xfrm>
            <a:off x="838201" y="2536206"/>
            <a:ext cx="10547554" cy="501517"/>
          </a:xfrm>
        </p:spPr>
        <p:txBody>
          <a:bodyPr/>
          <a:lstStyle/>
          <a:p>
            <a:r>
              <a:rPr lang="en-US" dirty="0"/>
              <a:t>Concerning these late dates…</a:t>
            </a:r>
          </a:p>
        </p:txBody>
      </p:sp>
      <p:sp>
        <p:nvSpPr>
          <p:cNvPr id="4" name="Content Placeholder 3"/>
          <p:cNvSpPr>
            <a:spLocks noGrp="1"/>
          </p:cNvSpPr>
          <p:nvPr>
            <p:ph sz="quarter" idx="12"/>
          </p:nvPr>
        </p:nvSpPr>
        <p:spPr/>
        <p:txBody>
          <a:bodyPr/>
          <a:lstStyle/>
          <a:p>
            <a:pPr marL="342900" lvl="0" indent="-342900" algn="just" defTabSz="914400" fontAlgn="base">
              <a:spcBef>
                <a:spcPct val="20000"/>
              </a:spcBef>
              <a:spcAft>
                <a:spcPct val="0"/>
              </a:spcAft>
              <a:buClr>
                <a:srgbClr val="FFCC00"/>
              </a:buClr>
              <a:buSzPct val="120000"/>
              <a:buFontTx/>
              <a:buChar char="•"/>
              <a:defRPr/>
            </a:pPr>
            <a:r>
              <a:rPr lang="en-GB" altLang="en-US" kern="0" dirty="0">
                <a:solidFill>
                  <a:srgbClr val="DADADA">
                    <a:lumMod val="10000"/>
                  </a:srgbClr>
                </a:solidFill>
                <a:ea typeface="ＭＳ Ｐゴシック" pitchFamily="34" charset="-128"/>
              </a:rPr>
              <a:t>“</a:t>
            </a:r>
            <a:r>
              <a:rPr lang="en-GB" b="1" kern="0" dirty="0">
                <a:solidFill>
                  <a:srgbClr val="CC9900"/>
                </a:solidFill>
                <a:ea typeface="ＭＳ Ｐゴシック" pitchFamily="34" charset="-128"/>
              </a:rPr>
              <a:t>Islam</a:t>
            </a:r>
            <a:r>
              <a:rPr lang="en-GB" kern="0" dirty="0">
                <a:solidFill>
                  <a:srgbClr val="DADADA">
                    <a:lumMod val="10000"/>
                  </a:srgbClr>
                </a:solidFill>
                <a:ea typeface="ＭＳ Ｐゴシック" pitchFamily="34" charset="-128"/>
              </a:rPr>
              <a:t>, as we know it, </a:t>
            </a:r>
            <a:r>
              <a:rPr lang="en-GB" b="1" u="sng" kern="0" dirty="0">
                <a:solidFill>
                  <a:srgbClr val="CC9900"/>
                </a:solidFill>
                <a:ea typeface="ＭＳ Ｐゴシック" pitchFamily="34" charset="-128"/>
              </a:rPr>
              <a:t>did not exist </a:t>
            </a:r>
            <a:r>
              <a:rPr lang="en-GB" b="1" kern="0" dirty="0">
                <a:solidFill>
                  <a:srgbClr val="CC9900"/>
                </a:solidFill>
                <a:ea typeface="ＭＳ Ｐゴシック" pitchFamily="34" charset="-128"/>
              </a:rPr>
              <a:t>in the 7</a:t>
            </a:r>
            <a:r>
              <a:rPr lang="en-GB" b="1" kern="0" baseline="30000" dirty="0">
                <a:solidFill>
                  <a:srgbClr val="CC9900"/>
                </a:solidFill>
                <a:ea typeface="ＭＳ Ｐゴシック" pitchFamily="34" charset="-128"/>
              </a:rPr>
              <a:t>th</a:t>
            </a:r>
            <a:r>
              <a:rPr lang="en-GB" b="1" kern="0" dirty="0">
                <a:solidFill>
                  <a:srgbClr val="CC9900"/>
                </a:solidFill>
                <a:ea typeface="ＭＳ Ｐゴシック" pitchFamily="34" charset="-128"/>
              </a:rPr>
              <a:t> century</a:t>
            </a:r>
            <a:r>
              <a:rPr lang="en-GB" kern="0" dirty="0">
                <a:solidFill>
                  <a:srgbClr val="DADADA">
                    <a:lumMod val="10000"/>
                  </a:srgbClr>
                </a:solidFill>
                <a:ea typeface="ＭＳ Ｐゴシック" pitchFamily="34" charset="-128"/>
              </a:rPr>
              <a:t>, but evolved over a period of 200-300 years</a:t>
            </a:r>
            <a:r>
              <a:rPr lang="en-GB" altLang="en-US" kern="0" dirty="0">
                <a:solidFill>
                  <a:srgbClr val="DADADA">
                    <a:lumMod val="10000"/>
                  </a:srgbClr>
                </a:solidFill>
                <a:ea typeface="ＭＳ Ｐゴシック" pitchFamily="34" charset="-128"/>
              </a:rPr>
              <a:t>”</a:t>
            </a:r>
            <a:r>
              <a:rPr lang="en-GB" kern="0" dirty="0">
                <a:solidFill>
                  <a:srgbClr val="DADADA">
                    <a:lumMod val="10000"/>
                  </a:srgbClr>
                </a:solidFill>
                <a:ea typeface="ＭＳ Ｐゴシック" pitchFamily="34" charset="-128"/>
              </a:rPr>
              <a:t>  </a:t>
            </a:r>
            <a:r>
              <a:rPr lang="en-GB" sz="1400" kern="0" dirty="0">
                <a:solidFill>
                  <a:srgbClr val="DADADA">
                    <a:lumMod val="10000"/>
                  </a:srgbClr>
                </a:solidFill>
                <a:ea typeface="ＭＳ Ｐゴシック" pitchFamily="34" charset="-128"/>
              </a:rPr>
              <a:t>(Humphreys 1991:71,83-89)</a:t>
            </a:r>
          </a:p>
          <a:p>
            <a:pPr marL="342900" lvl="0" indent="-342900" algn="just" defTabSz="914400" fontAlgn="base">
              <a:spcBef>
                <a:spcPct val="20000"/>
              </a:spcBef>
              <a:spcAft>
                <a:spcPct val="0"/>
              </a:spcAft>
              <a:buClr>
                <a:srgbClr val="FFCC00"/>
              </a:buClr>
              <a:buSzPct val="120000"/>
              <a:buFontTx/>
              <a:buChar char="•"/>
              <a:defRPr/>
            </a:pPr>
            <a:endParaRPr lang="en-GB" kern="0" dirty="0">
              <a:solidFill>
                <a:srgbClr val="DADADA">
                  <a:lumMod val="10000"/>
                </a:srgbClr>
              </a:solidFill>
              <a:ea typeface="ＭＳ Ｐゴシック" pitchFamily="34" charset="-128"/>
            </a:endParaRPr>
          </a:p>
          <a:p>
            <a:pPr marL="342900" lvl="0" indent="-342900" algn="just" defTabSz="914400" fontAlgn="base">
              <a:spcBef>
                <a:spcPct val="20000"/>
              </a:spcBef>
              <a:spcAft>
                <a:spcPct val="0"/>
              </a:spcAft>
              <a:buClr>
                <a:srgbClr val="FFCC00"/>
              </a:buClr>
              <a:buSzPct val="120000"/>
              <a:buFontTx/>
              <a:buChar char="•"/>
              <a:defRPr/>
            </a:pPr>
            <a:r>
              <a:rPr lang="en-GB" altLang="en-US" kern="0" dirty="0">
                <a:solidFill>
                  <a:srgbClr val="DADADA">
                    <a:lumMod val="10000"/>
                  </a:srgbClr>
                </a:solidFill>
                <a:ea typeface="ＭＳ Ｐゴシック" pitchFamily="34" charset="-128"/>
              </a:rPr>
              <a:t>“</a:t>
            </a:r>
            <a:r>
              <a:rPr lang="en-GB" kern="0" dirty="0">
                <a:solidFill>
                  <a:srgbClr val="DADADA">
                    <a:lumMod val="10000"/>
                  </a:srgbClr>
                </a:solidFill>
                <a:ea typeface="ＭＳ Ｐゴシック" pitchFamily="34" charset="-128"/>
              </a:rPr>
              <a:t>The Qur</a:t>
            </a:r>
            <a:r>
              <a:rPr lang="en-GB" altLang="en-US" kern="0" dirty="0">
                <a:solidFill>
                  <a:srgbClr val="DADADA">
                    <a:lumMod val="10000"/>
                  </a:srgbClr>
                </a:solidFill>
                <a:ea typeface="ＭＳ Ｐゴシック" pitchFamily="34" charset="-128"/>
              </a:rPr>
              <a:t>’</a:t>
            </a:r>
            <a:r>
              <a:rPr lang="en-GB" kern="0" dirty="0">
                <a:solidFill>
                  <a:srgbClr val="DADADA">
                    <a:lumMod val="10000"/>
                  </a:srgbClr>
                </a:solidFill>
                <a:ea typeface="ＭＳ Ｐゴシック" pitchFamily="34" charset="-128"/>
              </a:rPr>
              <a:t>an probably was not revealed to one man in 22 years, but likely </a:t>
            </a:r>
            <a:r>
              <a:rPr lang="en-GB" b="1" u="sng" kern="0" dirty="0">
                <a:solidFill>
                  <a:srgbClr val="CC9900"/>
                </a:solidFill>
                <a:ea typeface="ＭＳ Ｐゴシック" pitchFamily="34" charset="-128"/>
              </a:rPr>
              <a:t>evolved</a:t>
            </a:r>
            <a:r>
              <a:rPr lang="en-GB" b="1" kern="0" dirty="0">
                <a:solidFill>
                  <a:srgbClr val="CC9900"/>
                </a:solidFill>
                <a:ea typeface="ＭＳ Ｐゴシック" pitchFamily="34" charset="-128"/>
              </a:rPr>
              <a:t> over a period of 50-100 years</a:t>
            </a:r>
            <a:r>
              <a:rPr lang="en-GB" altLang="en-US" kern="0" dirty="0">
                <a:solidFill>
                  <a:srgbClr val="DADADA">
                    <a:lumMod val="10000"/>
                  </a:srgbClr>
                </a:solidFill>
                <a:ea typeface="ＭＳ Ｐゴシック" pitchFamily="34" charset="-128"/>
              </a:rPr>
              <a:t>”</a:t>
            </a:r>
            <a:r>
              <a:rPr lang="en-GB" kern="0" dirty="0">
                <a:solidFill>
                  <a:srgbClr val="DADADA">
                    <a:lumMod val="10000"/>
                  </a:srgbClr>
                </a:solidFill>
                <a:ea typeface="ＭＳ Ｐゴシック" pitchFamily="34" charset="-128"/>
              </a:rPr>
              <a:t> </a:t>
            </a:r>
            <a:r>
              <a:rPr lang="en-GB" sz="1400" kern="0" dirty="0">
                <a:solidFill>
                  <a:srgbClr val="DADADA">
                    <a:lumMod val="10000"/>
                  </a:srgbClr>
                </a:solidFill>
                <a:ea typeface="ＭＳ Ｐゴシック" pitchFamily="34" charset="-128"/>
              </a:rPr>
              <a:t>(</a:t>
            </a:r>
            <a:r>
              <a:rPr lang="en-GB" sz="1400" kern="0" dirty="0" err="1">
                <a:solidFill>
                  <a:srgbClr val="DADADA">
                    <a:lumMod val="10000"/>
                  </a:srgbClr>
                </a:solidFill>
                <a:ea typeface="ＭＳ Ｐゴシック" pitchFamily="34" charset="-128"/>
              </a:rPr>
              <a:t>Rippin</a:t>
            </a:r>
            <a:r>
              <a:rPr lang="en-GB" sz="1400" kern="0" dirty="0">
                <a:solidFill>
                  <a:srgbClr val="DADADA">
                    <a:lumMod val="10000"/>
                  </a:srgbClr>
                </a:solidFill>
                <a:ea typeface="ＭＳ Ｐゴシック" pitchFamily="34" charset="-128"/>
              </a:rPr>
              <a:t> 1985:155;1990:3,25,60; Lester 99:44-45; </a:t>
            </a:r>
            <a:r>
              <a:rPr lang="en-GB" sz="1400" kern="0" dirty="0" err="1">
                <a:solidFill>
                  <a:srgbClr val="DADADA">
                    <a:lumMod val="10000"/>
                  </a:srgbClr>
                </a:solidFill>
                <a:ea typeface="ＭＳ Ｐゴシック" pitchFamily="34" charset="-128"/>
              </a:rPr>
              <a:t>Wansbrough</a:t>
            </a:r>
            <a:r>
              <a:rPr lang="en-GB" sz="1400" kern="0" dirty="0">
                <a:solidFill>
                  <a:srgbClr val="DADADA">
                    <a:lumMod val="10000"/>
                  </a:srgbClr>
                </a:solidFill>
                <a:ea typeface="ＭＳ Ｐゴシック" pitchFamily="34" charset="-128"/>
              </a:rPr>
              <a:t> 1977:160-163)</a:t>
            </a:r>
          </a:p>
          <a:p>
            <a:pPr marL="342900" lvl="0" indent="-342900" algn="just" defTabSz="914400" fontAlgn="base">
              <a:spcBef>
                <a:spcPct val="20000"/>
              </a:spcBef>
              <a:spcAft>
                <a:spcPct val="0"/>
              </a:spcAft>
              <a:buClr>
                <a:srgbClr val="FFCC00"/>
              </a:buClr>
              <a:buSzPct val="120000"/>
              <a:defRPr/>
            </a:pPr>
            <a:endParaRPr lang="en-GB" kern="0" dirty="0">
              <a:solidFill>
                <a:srgbClr val="DADADA">
                  <a:lumMod val="10000"/>
                </a:srgbClr>
              </a:solidFill>
              <a:ea typeface="ＭＳ Ｐゴシック" pitchFamily="34" charset="-128"/>
            </a:endParaRPr>
          </a:p>
          <a:p>
            <a:pPr lvl="0" indent="12700" algn="just" defTabSz="914400" fontAlgn="base">
              <a:spcBef>
                <a:spcPct val="20000"/>
              </a:spcBef>
              <a:spcAft>
                <a:spcPct val="0"/>
              </a:spcAft>
              <a:buClr>
                <a:srgbClr val="FFCC00"/>
              </a:buClr>
              <a:buSzPct val="120000"/>
              <a:defRPr/>
            </a:pPr>
            <a:r>
              <a:rPr lang="en-GB" b="1" u="sng" kern="0" dirty="0">
                <a:solidFill>
                  <a:srgbClr val="0070C0"/>
                </a:solidFill>
                <a:ea typeface="ＭＳ Ｐゴシック" pitchFamily="34" charset="-128"/>
              </a:rPr>
              <a:t>Conclusion</a:t>
            </a:r>
            <a:r>
              <a:rPr lang="en-GB" kern="0" dirty="0">
                <a:solidFill>
                  <a:srgbClr val="DADADA">
                    <a:lumMod val="10000"/>
                  </a:srgbClr>
                </a:solidFill>
                <a:ea typeface="ＭＳ Ｐゴシック" pitchFamily="34" charset="-128"/>
              </a:rPr>
              <a:t>: The </a:t>
            </a:r>
            <a:r>
              <a:rPr lang="en-GB" u="sng" kern="0" dirty="0">
                <a:solidFill>
                  <a:srgbClr val="DADADA">
                    <a:lumMod val="10000"/>
                  </a:srgbClr>
                </a:solidFill>
                <a:ea typeface="ＭＳ Ｐゴシック" pitchFamily="34" charset="-128"/>
              </a:rPr>
              <a:t>history of Islam</a:t>
            </a:r>
            <a:r>
              <a:rPr lang="en-GB" kern="0" dirty="0">
                <a:solidFill>
                  <a:srgbClr val="DADADA">
                    <a:lumMod val="10000"/>
                  </a:srgbClr>
                </a:solidFill>
                <a:ea typeface="ＭＳ Ｐゴシック" pitchFamily="34" charset="-128"/>
              </a:rPr>
              <a:t>, at least from the time of the caliph </a:t>
            </a:r>
            <a:r>
              <a:rPr lang="en-GB" kern="0" dirty="0" err="1">
                <a:solidFill>
                  <a:srgbClr val="DADADA">
                    <a:lumMod val="10000"/>
                  </a:srgbClr>
                </a:solidFill>
                <a:ea typeface="ＭＳ Ｐゴシック" pitchFamily="34" charset="-128"/>
              </a:rPr>
              <a:t>Abd</a:t>
            </a:r>
            <a:r>
              <a:rPr lang="en-GB" kern="0" dirty="0">
                <a:solidFill>
                  <a:srgbClr val="DADADA">
                    <a:lumMod val="10000"/>
                  </a:srgbClr>
                </a:solidFill>
                <a:ea typeface="ＭＳ Ｐゴシック" pitchFamily="34" charset="-128"/>
              </a:rPr>
              <a:t> al-Malik (685-705 AD) and before, </a:t>
            </a:r>
            <a:r>
              <a:rPr lang="en-GB" b="1" kern="0" dirty="0">
                <a:solidFill>
                  <a:srgbClr val="CC9900"/>
                </a:solidFill>
                <a:ea typeface="ＭＳ Ｐゴシック" pitchFamily="34" charset="-128"/>
              </a:rPr>
              <a:t>is a </a:t>
            </a:r>
            <a:r>
              <a:rPr lang="en-GB" b="1" u="sng" kern="0" dirty="0">
                <a:solidFill>
                  <a:srgbClr val="CC9900"/>
                </a:solidFill>
                <a:ea typeface="ＭＳ Ｐゴシック" pitchFamily="34" charset="-128"/>
              </a:rPr>
              <a:t>later fabrication</a:t>
            </a:r>
            <a:r>
              <a:rPr lang="en-GB" b="1" kern="0" dirty="0">
                <a:solidFill>
                  <a:srgbClr val="CC9900"/>
                </a:solidFill>
                <a:ea typeface="ＭＳ Ｐゴシック" pitchFamily="34" charset="-128"/>
              </a:rPr>
              <a:t> </a:t>
            </a:r>
            <a:r>
              <a:rPr lang="en-US" sz="1400" kern="0" dirty="0">
                <a:solidFill>
                  <a:srgbClr val="DADADA">
                    <a:lumMod val="10000"/>
                  </a:srgbClr>
                </a:solidFill>
                <a:ea typeface="ＭＳ Ｐゴシック" pitchFamily="34" charset="-128"/>
              </a:rPr>
              <a:t>(Cook 1983:65, </a:t>
            </a:r>
            <a:r>
              <a:rPr lang="en-GB" sz="1400" kern="0" dirty="0">
                <a:solidFill>
                  <a:srgbClr val="DADADA">
                    <a:lumMod val="10000"/>
                  </a:srgbClr>
                </a:solidFill>
                <a:ea typeface="ＭＳ Ｐゴシック" pitchFamily="34" charset="-128"/>
              </a:rPr>
              <a:t>Robinson 1996:47)</a:t>
            </a:r>
          </a:p>
          <a:p>
            <a:endParaRPr lang="en-US" dirty="0"/>
          </a:p>
        </p:txBody>
      </p:sp>
    </p:spTree>
    <p:extLst>
      <p:ext uri="{BB962C8B-B14F-4D97-AF65-F5344CB8AC3E}">
        <p14:creationId xmlns:p14="http://schemas.microsoft.com/office/powerpoint/2010/main" val="303567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129C6-A817-4429-A9BE-A866411F4117}"/>
              </a:ext>
            </a:extLst>
          </p:cNvPr>
          <p:cNvSpPr>
            <a:spLocks noGrp="1"/>
          </p:cNvSpPr>
          <p:nvPr>
            <p:ph type="ctrTitle"/>
          </p:nvPr>
        </p:nvSpPr>
        <p:spPr/>
        <p:txBody>
          <a:bodyPr/>
          <a:lstStyle/>
          <a:p>
            <a:r>
              <a:rPr lang="en-US" dirty="0"/>
              <a:t>2) THE PROBLEMS WITH MECCA</a:t>
            </a:r>
            <a:endParaRPr lang="en-GB" dirty="0"/>
          </a:p>
        </p:txBody>
      </p:sp>
      <p:sp>
        <p:nvSpPr>
          <p:cNvPr id="3" name="Subtitle 2">
            <a:extLst>
              <a:ext uri="{FF2B5EF4-FFF2-40B4-BE49-F238E27FC236}">
                <a16:creationId xmlns:a16="http://schemas.microsoft.com/office/drawing/2014/main" id="{4B39EE8B-5C7D-49CB-B394-BAD939B338E1}"/>
              </a:ext>
            </a:extLst>
          </p:cNvPr>
          <p:cNvSpPr>
            <a:spLocks noGrp="1"/>
          </p:cNvSpPr>
          <p:nvPr>
            <p:ph type="subTitle" idx="1"/>
          </p:nvPr>
        </p:nvSpPr>
        <p:spPr/>
        <p:txBody>
          <a:bodyPr/>
          <a:lstStyle/>
          <a:p>
            <a:r>
              <a:rPr lang="en-US" dirty="0"/>
              <a:t>Mecca is all through the “SIN”!</a:t>
            </a:r>
            <a:endParaRPr lang="en-GB" dirty="0"/>
          </a:p>
        </p:txBody>
      </p:sp>
    </p:spTree>
    <p:extLst>
      <p:ext uri="{BB962C8B-B14F-4D97-AF65-F5344CB8AC3E}">
        <p14:creationId xmlns:p14="http://schemas.microsoft.com/office/powerpoint/2010/main" val="42018900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04C-67B3-C7F0-54F7-132A6D017055}"/>
              </a:ext>
            </a:extLst>
          </p:cNvPr>
          <p:cNvSpPr>
            <a:spLocks noGrp="1"/>
          </p:cNvSpPr>
          <p:nvPr>
            <p:ph type="title"/>
          </p:nvPr>
        </p:nvSpPr>
        <p:spPr/>
        <p:txBody>
          <a:bodyPr/>
          <a:lstStyle/>
          <a:p>
            <a:r>
              <a:rPr lang="en-US" dirty="0"/>
              <a:t>Why Mecca?</a:t>
            </a:r>
            <a:endParaRPr lang="en-GB" dirty="0"/>
          </a:p>
        </p:txBody>
      </p:sp>
      <p:sp>
        <p:nvSpPr>
          <p:cNvPr id="4" name="Content Placeholder 3">
            <a:extLst>
              <a:ext uri="{FF2B5EF4-FFF2-40B4-BE49-F238E27FC236}">
                <a16:creationId xmlns:a16="http://schemas.microsoft.com/office/drawing/2014/main" id="{AA731008-F835-8305-9AF0-0BBA642AF7D6}"/>
              </a:ext>
            </a:extLst>
          </p:cNvPr>
          <p:cNvSpPr>
            <a:spLocks noGrp="1"/>
          </p:cNvSpPr>
          <p:nvPr>
            <p:ph sz="quarter" idx="12"/>
          </p:nvPr>
        </p:nvSpPr>
        <p:spPr>
          <a:xfrm>
            <a:off x="838201" y="2805309"/>
            <a:ext cx="10547554" cy="3461852"/>
          </a:xfrm>
        </p:spPr>
        <p:txBody>
          <a:bodyPr/>
          <a:lstStyle/>
          <a:p>
            <a:pPr marL="342900" indent="-342900">
              <a:buFont typeface="Arial" panose="020B0604020202020204" pitchFamily="34" charset="0"/>
              <a:buChar char="•"/>
            </a:pPr>
            <a:r>
              <a:rPr lang="en-US" dirty="0"/>
              <a:t>Mecca is where everything in Islam happened</a:t>
            </a:r>
          </a:p>
          <a:p>
            <a:pPr marL="342900" indent="-342900">
              <a:buFont typeface="Arial" panose="020B0604020202020204" pitchFamily="34" charset="0"/>
              <a:buChar char="•"/>
            </a:pPr>
            <a:r>
              <a:rPr lang="en-US" dirty="0"/>
              <a:t>Therefore, the Book and the Man are absolutely dependent on Mecca</a:t>
            </a:r>
          </a:p>
          <a:p>
            <a:pPr marL="342900" indent="-342900">
              <a:buFont typeface="Arial" panose="020B0604020202020204" pitchFamily="34" charset="0"/>
              <a:buChar char="•"/>
            </a:pPr>
            <a:r>
              <a:rPr lang="en-US" dirty="0"/>
              <a:t>If it didn’t exist, then neither did the other two</a:t>
            </a:r>
          </a:p>
          <a:p>
            <a:pPr marL="342900" indent="-342900">
              <a:buFont typeface="Arial" panose="020B0604020202020204" pitchFamily="34" charset="0"/>
              <a:buChar char="•"/>
            </a:pPr>
            <a:r>
              <a:rPr lang="en-US" dirty="0"/>
              <a:t>Once you get rid of Mecca in the 7</a:t>
            </a:r>
            <a:r>
              <a:rPr lang="en-US" baseline="30000" dirty="0"/>
              <a:t>th</a:t>
            </a:r>
            <a:r>
              <a:rPr lang="en-US" dirty="0"/>
              <a:t> century, then you get rid of Muhammad and the Qur’an in the 7</a:t>
            </a:r>
            <a:r>
              <a:rPr lang="en-US" baseline="30000" dirty="0"/>
              <a:t>th</a:t>
            </a:r>
            <a:r>
              <a:rPr lang="en-US" dirty="0"/>
              <a:t> century, at least the Muhammad and the Qur’an of Islam…</a:t>
            </a:r>
          </a:p>
          <a:p>
            <a:endParaRPr lang="en-GB" dirty="0"/>
          </a:p>
        </p:txBody>
      </p:sp>
    </p:spTree>
    <p:extLst>
      <p:ext uri="{BB962C8B-B14F-4D97-AF65-F5344CB8AC3E}">
        <p14:creationId xmlns:p14="http://schemas.microsoft.com/office/powerpoint/2010/main" val="203699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1468629"/>
            <a:ext cx="6855690" cy="906163"/>
          </a:xfrm>
        </p:spPr>
        <p:txBody>
          <a:bodyPr/>
          <a:lstStyle/>
          <a:p>
            <a:r>
              <a:rPr lang="en-US" dirty="0"/>
              <a:t>What Muslims Claim</a:t>
            </a:r>
          </a:p>
        </p:txBody>
      </p:sp>
      <p:sp>
        <p:nvSpPr>
          <p:cNvPr id="3" name="Text Placeholder 2"/>
          <p:cNvSpPr>
            <a:spLocks noGrp="1"/>
          </p:cNvSpPr>
          <p:nvPr>
            <p:ph type="body" sz="quarter" idx="10"/>
          </p:nvPr>
        </p:nvSpPr>
        <p:spPr>
          <a:xfrm>
            <a:off x="838201" y="2175843"/>
            <a:ext cx="10547554" cy="501517"/>
          </a:xfrm>
        </p:spPr>
        <p:txBody>
          <a:bodyPr/>
          <a:lstStyle/>
          <a:p>
            <a:r>
              <a:rPr lang="en-US" b="1" dirty="0"/>
              <a:t>MECCA</a:t>
            </a:r>
            <a:r>
              <a:rPr lang="en-US" dirty="0"/>
              <a:t> is the oldest and best-known city in history</a:t>
            </a:r>
          </a:p>
        </p:txBody>
      </p:sp>
      <p:sp>
        <p:nvSpPr>
          <p:cNvPr id="4" name="Content Placeholder 3"/>
          <p:cNvSpPr>
            <a:spLocks noGrp="1"/>
          </p:cNvSpPr>
          <p:nvPr>
            <p:ph sz="quarter" idx="12"/>
          </p:nvPr>
        </p:nvSpPr>
        <p:spPr>
          <a:xfrm>
            <a:off x="838201" y="2818435"/>
            <a:ext cx="10547554" cy="3797518"/>
          </a:xfrm>
        </p:spPr>
        <p:txBody>
          <a:bodyPr/>
          <a:lstStyle/>
          <a:p>
            <a:pPr marL="457200" indent="-457200" algn="just">
              <a:buFont typeface="Arial" panose="020B0604020202020204" pitchFamily="34" charset="0"/>
              <a:buChar char="•"/>
            </a:pPr>
            <a:r>
              <a:rPr lang="en-US" sz="2800" b="1" dirty="0">
                <a:solidFill>
                  <a:srgbClr val="CC9900"/>
                </a:solidFill>
              </a:rPr>
              <a:t>Mecca</a:t>
            </a:r>
            <a:r>
              <a:rPr lang="en-US" sz="2800" dirty="0">
                <a:solidFill>
                  <a:srgbClr val="CC9900"/>
                </a:solidFill>
              </a:rPr>
              <a:t> </a:t>
            </a:r>
            <a:r>
              <a:rPr lang="en-US" sz="2800" dirty="0">
                <a:solidFill>
                  <a:schemeClr val="tx1">
                    <a:lumMod val="95000"/>
                    <a:lumOff val="5000"/>
                  </a:schemeClr>
                </a:solidFill>
              </a:rPr>
              <a:t>is where </a:t>
            </a:r>
            <a:r>
              <a:rPr lang="en-US" sz="2800" b="1" dirty="0">
                <a:solidFill>
                  <a:srgbClr val="0070C0"/>
                </a:solidFill>
              </a:rPr>
              <a:t>Adam and Eve </a:t>
            </a:r>
            <a:r>
              <a:rPr lang="en-US" sz="2800" dirty="0">
                <a:solidFill>
                  <a:schemeClr val="tx1">
                    <a:lumMod val="95000"/>
                    <a:lumOff val="5000"/>
                  </a:schemeClr>
                </a:solidFill>
              </a:rPr>
              <a:t>were thrown down to, from the Garden of Eden (Surah 7:24)</a:t>
            </a:r>
          </a:p>
          <a:p>
            <a:pPr marL="457200" indent="-457200" algn="just">
              <a:buFont typeface="Arial" panose="020B0604020202020204" pitchFamily="34" charset="0"/>
              <a:buChar char="•"/>
            </a:pPr>
            <a:r>
              <a:rPr lang="en-US" sz="2800" b="1" dirty="0">
                <a:solidFill>
                  <a:srgbClr val="CC9900"/>
                </a:solidFill>
              </a:rPr>
              <a:t>Mecca</a:t>
            </a:r>
            <a:r>
              <a:rPr lang="en-US" sz="2800" dirty="0">
                <a:solidFill>
                  <a:schemeClr val="bg2"/>
                </a:solidFill>
              </a:rPr>
              <a:t> </a:t>
            </a:r>
            <a:r>
              <a:rPr lang="en-US" sz="2800" dirty="0">
                <a:solidFill>
                  <a:schemeClr val="tx1">
                    <a:lumMod val="95000"/>
                    <a:lumOff val="5000"/>
                  </a:schemeClr>
                </a:solidFill>
              </a:rPr>
              <a:t>is where </a:t>
            </a:r>
            <a:r>
              <a:rPr lang="en-US" sz="2800" b="1" dirty="0">
                <a:solidFill>
                  <a:srgbClr val="0070C0"/>
                </a:solidFill>
              </a:rPr>
              <a:t>Abraham</a:t>
            </a:r>
            <a:r>
              <a:rPr lang="en-US" sz="2800" dirty="0">
                <a:solidFill>
                  <a:schemeClr val="tx1">
                    <a:lumMod val="95000"/>
                    <a:lumOff val="5000"/>
                  </a:schemeClr>
                </a:solidFill>
              </a:rPr>
              <a:t> lived when he destroyed the idols within the </a:t>
            </a:r>
            <a:r>
              <a:rPr lang="en-US" sz="2800" dirty="0" err="1">
                <a:solidFill>
                  <a:schemeClr val="tx1">
                    <a:lumMod val="95000"/>
                    <a:lumOff val="5000"/>
                  </a:schemeClr>
                </a:solidFill>
              </a:rPr>
              <a:t>Ka’aba</a:t>
            </a:r>
            <a:r>
              <a:rPr lang="en-US" sz="2800" dirty="0">
                <a:solidFill>
                  <a:schemeClr val="tx1">
                    <a:lumMod val="95000"/>
                    <a:lumOff val="5000"/>
                  </a:schemeClr>
                </a:solidFill>
              </a:rPr>
              <a:t> (Surah 21:51-71)</a:t>
            </a:r>
          </a:p>
          <a:p>
            <a:pPr marL="457200" indent="-457200" algn="just">
              <a:buFont typeface="Arial" panose="020B0604020202020204" pitchFamily="34" charset="0"/>
              <a:buChar char="•"/>
            </a:pPr>
            <a:r>
              <a:rPr lang="en-US" sz="2800" b="1" dirty="0">
                <a:solidFill>
                  <a:srgbClr val="CC9900"/>
                </a:solidFill>
              </a:rPr>
              <a:t>Mecca</a:t>
            </a:r>
            <a:r>
              <a:rPr lang="en-US" sz="2800" dirty="0">
                <a:solidFill>
                  <a:srgbClr val="CC9900"/>
                </a:solidFill>
              </a:rPr>
              <a:t> </a:t>
            </a:r>
            <a:r>
              <a:rPr lang="en-US" sz="2800" dirty="0">
                <a:solidFill>
                  <a:schemeClr val="tx1">
                    <a:lumMod val="95000"/>
                    <a:lumOff val="5000"/>
                  </a:schemeClr>
                </a:solidFill>
              </a:rPr>
              <a:t>is the center of </a:t>
            </a:r>
            <a:r>
              <a:rPr lang="en-US" sz="2800" b="1" dirty="0">
                <a:solidFill>
                  <a:srgbClr val="0070C0"/>
                </a:solidFill>
              </a:rPr>
              <a:t>trade</a:t>
            </a:r>
            <a:r>
              <a:rPr lang="en-US" sz="2800" dirty="0">
                <a:solidFill>
                  <a:schemeClr val="tx1">
                    <a:lumMod val="95000"/>
                    <a:lumOff val="5000"/>
                  </a:schemeClr>
                </a:solidFill>
              </a:rPr>
              <a:t> North, South, East and West (Montgomery Watt’s ‘Trade Route Theory’)</a:t>
            </a:r>
          </a:p>
          <a:p>
            <a:pPr algn="just"/>
            <a:r>
              <a:rPr lang="en-US" sz="2800" dirty="0">
                <a:solidFill>
                  <a:schemeClr val="tx1">
                    <a:lumMod val="95000"/>
                    <a:lumOff val="5000"/>
                  </a:schemeClr>
                </a:solidFill>
              </a:rPr>
              <a:t>So, it should be one of the best known and best documented places in history!</a:t>
            </a:r>
          </a:p>
        </p:txBody>
      </p:sp>
    </p:spTree>
    <p:extLst>
      <p:ext uri="{BB962C8B-B14F-4D97-AF65-F5344CB8AC3E}">
        <p14:creationId xmlns:p14="http://schemas.microsoft.com/office/powerpoint/2010/main" val="4163573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305667"/>
            <a:ext cx="8607456" cy="640572"/>
          </a:xfrm>
        </p:spPr>
        <p:txBody>
          <a:bodyPr>
            <a:normAutofit/>
          </a:bodyPr>
          <a:lstStyle/>
          <a:p>
            <a:r>
              <a:rPr lang="en-US" dirty="0"/>
              <a:t>Inferences to ‘Mecca’ in the Qur’an</a:t>
            </a:r>
          </a:p>
        </p:txBody>
      </p:sp>
      <p:sp>
        <p:nvSpPr>
          <p:cNvPr id="3" name="Text Placeholder 2"/>
          <p:cNvSpPr>
            <a:spLocks noGrp="1"/>
          </p:cNvSpPr>
          <p:nvPr>
            <p:ph type="body" sz="quarter" idx="10"/>
          </p:nvPr>
        </p:nvSpPr>
        <p:spPr>
          <a:xfrm>
            <a:off x="838202" y="1065247"/>
            <a:ext cx="7384310" cy="474784"/>
          </a:xfrm>
        </p:spPr>
        <p:txBody>
          <a:bodyPr/>
          <a:lstStyle/>
          <a:p>
            <a:r>
              <a:rPr lang="en-US" b="1" dirty="0">
                <a:solidFill>
                  <a:schemeClr val="accent4">
                    <a:lumMod val="75000"/>
                  </a:schemeClr>
                </a:solidFill>
              </a:rPr>
              <a:t>Mecca</a:t>
            </a:r>
            <a:r>
              <a:rPr lang="en-US" dirty="0"/>
              <a:t> is the </a:t>
            </a:r>
            <a:r>
              <a:rPr lang="en-US" b="1" dirty="0">
                <a:solidFill>
                  <a:schemeClr val="accent4">
                    <a:lumMod val="75000"/>
                  </a:schemeClr>
                </a:solidFill>
              </a:rPr>
              <a:t>center of Islam</a:t>
            </a:r>
            <a:r>
              <a:rPr lang="en-US" dirty="0"/>
              <a:t>, and the </a:t>
            </a:r>
            <a:r>
              <a:rPr lang="en-US" b="1" u="sng" dirty="0">
                <a:solidFill>
                  <a:schemeClr val="accent4">
                    <a:lumMod val="75000"/>
                  </a:schemeClr>
                </a:solidFill>
              </a:rPr>
              <a:t>center of history</a:t>
            </a:r>
          </a:p>
        </p:txBody>
      </p:sp>
      <p:sp>
        <p:nvSpPr>
          <p:cNvPr id="4" name="Content Placeholder 3"/>
          <p:cNvSpPr>
            <a:spLocks noGrp="1"/>
          </p:cNvSpPr>
          <p:nvPr>
            <p:ph sz="quarter" idx="11"/>
          </p:nvPr>
        </p:nvSpPr>
        <p:spPr>
          <a:xfrm>
            <a:off x="838202" y="1659039"/>
            <a:ext cx="10495083" cy="4730261"/>
          </a:xfrm>
        </p:spPr>
        <p:txBody>
          <a:bodyPr/>
          <a:lstStyle/>
          <a:p>
            <a:pPr algn="just">
              <a:spcBef>
                <a:spcPts val="0"/>
              </a:spcBef>
            </a:pPr>
            <a:r>
              <a:rPr lang="is-IS" altLang="en-US" dirty="0">
                <a:solidFill>
                  <a:schemeClr val="accent4">
                    <a:lumMod val="10000"/>
                  </a:schemeClr>
                </a:solidFill>
                <a:ea typeface="Tahoma" panose="020B0604030504040204" pitchFamily="34" charset="0"/>
                <a:cs typeface="Tahoma" panose="020B0604030504040204" pitchFamily="34" charset="0"/>
              </a:rPr>
              <a:t>(Note: none of the verses below use the word “Mecca“. It‘s only implied)</a:t>
            </a:r>
          </a:p>
          <a:p>
            <a:pPr algn="just">
              <a:spcBef>
                <a:spcPts val="0"/>
              </a:spcBef>
            </a:pPr>
            <a:endParaRPr lang="en-US" altLang="en-US" sz="2800" dirty="0">
              <a:solidFill>
                <a:schemeClr val="accent4">
                  <a:lumMod val="10000"/>
                </a:schemeClr>
              </a:solidFill>
              <a:ea typeface="Tahoma" panose="020B0604030504040204" pitchFamily="34" charset="0"/>
              <a:cs typeface="Tahoma" panose="020B0604030504040204" pitchFamily="34" charset="0"/>
            </a:endParaRP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“The </a:t>
            </a:r>
            <a:r>
              <a:rPr lang="en-US" altLang="en-US" sz="2800" b="1" u="sng" dirty="0">
                <a:solidFill>
                  <a:srgbClr val="CC9900"/>
                </a:solidFill>
                <a:ea typeface="Tahoma" panose="020B0604030504040204" pitchFamily="34" charset="0"/>
                <a:cs typeface="Tahoma" panose="020B0604030504040204" pitchFamily="34" charset="0"/>
              </a:rPr>
              <a:t>first sanctuary </a:t>
            </a:r>
            <a:r>
              <a:rPr lang="en-US" altLang="en-US" sz="2800" dirty="0">
                <a:solidFill>
                  <a:schemeClr val="accent4">
                    <a:lumMod val="10000"/>
                  </a:schemeClr>
                </a:solidFill>
                <a:ea typeface="Tahoma" panose="020B0604030504040204" pitchFamily="34" charset="0"/>
                <a:cs typeface="Tahoma" panose="020B0604030504040204" pitchFamily="34" charset="0"/>
              </a:rPr>
              <a:t>appointed for mankind was that at </a:t>
            </a:r>
            <a:r>
              <a:rPr lang="en-US" altLang="en-US" sz="2800" dirty="0" err="1">
                <a:solidFill>
                  <a:schemeClr val="accent4">
                    <a:lumMod val="10000"/>
                  </a:schemeClr>
                </a:solidFill>
                <a:ea typeface="Tahoma" panose="020B0604030504040204" pitchFamily="34" charset="0"/>
                <a:cs typeface="Tahoma" panose="020B0604030504040204" pitchFamily="34" charset="0"/>
              </a:rPr>
              <a:t>Bakkah</a:t>
            </a:r>
            <a:r>
              <a:rPr lang="en-US" altLang="en-US" sz="2800" dirty="0">
                <a:solidFill>
                  <a:schemeClr val="accent4">
                    <a:lumMod val="10000"/>
                  </a:schemeClr>
                </a:solidFill>
                <a:ea typeface="Tahoma" panose="020B0604030504040204" pitchFamily="34" charset="0"/>
                <a:cs typeface="Tahoma" panose="020B0604030504040204" pitchFamily="34" charset="0"/>
              </a:rPr>
              <a:t> 	(Mecca)”? (</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3:96)</a:t>
            </a:r>
            <a:endParaRPr lang="en-US" altLang="en-US" sz="2800" dirty="0">
              <a:solidFill>
                <a:schemeClr val="accent4">
                  <a:lumMod val="10000"/>
                </a:schemeClr>
              </a:solidFill>
              <a:ea typeface="Tahoma" panose="020B0604030504040204" pitchFamily="34" charset="0"/>
              <a:cs typeface="Tahoma" panose="020B0604030504040204" pitchFamily="34" charset="0"/>
            </a:endParaRP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is the “</a:t>
            </a:r>
            <a:r>
              <a:rPr lang="en-US" altLang="en-US" sz="2800" b="1" u="sng" dirty="0">
                <a:solidFill>
                  <a:srgbClr val="CC9900"/>
                </a:solidFill>
                <a:ea typeface="Tahoma" panose="020B0604030504040204" pitchFamily="34" charset="0"/>
                <a:cs typeface="Tahoma" panose="020B0604030504040204" pitchFamily="34" charset="0"/>
              </a:rPr>
              <a:t>mother of all settlements</a:t>
            </a:r>
            <a:r>
              <a:rPr lang="en-US" altLang="en-US" sz="2800" dirty="0">
                <a:solidFill>
                  <a:schemeClr val="accent4">
                    <a:lumMod val="10000"/>
                  </a:schemeClr>
                </a:solidFill>
                <a:ea typeface="Tahoma" panose="020B0604030504040204" pitchFamily="34" charset="0"/>
                <a:cs typeface="Tahoma" panose="020B0604030504040204" pitchFamily="34" charset="0"/>
              </a:rPr>
              <a:t>.” </a:t>
            </a:r>
            <a:r>
              <a:rPr lang="en-US" altLang="x-none" sz="2800" dirty="0">
                <a:solidFill>
                  <a:schemeClr val="accent4">
                    <a:lumMod val="10000"/>
                  </a:schemeClr>
                </a:solidFill>
                <a:ea typeface="Tahoma" panose="020B0604030504040204" pitchFamily="34" charset="0"/>
                <a:cs typeface="Tahoma" panose="020B0604030504040204" pitchFamily="34" charset="0"/>
              </a:rPr>
              <a:t>(</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6:92 &amp; 42:7)</a:t>
            </a:r>
          </a:p>
          <a:p>
            <a:pPr algn="just">
              <a:spcBef>
                <a:spcPts val="0"/>
              </a:spcBef>
              <a:buFont typeface="Arial" panose="020B0604020202020204" pitchFamily="34" charset="0"/>
              <a:buChar char="•"/>
            </a:pPr>
            <a:r>
              <a:rPr lang="en-US" altLang="x-none" sz="2800" dirty="0">
                <a:solidFill>
                  <a:schemeClr val="accent4">
                    <a:lumMod val="10000"/>
                  </a:schemeClr>
                </a:solidFill>
                <a:ea typeface="Tahoma" panose="020B0604030504040204" pitchFamily="34" charset="0"/>
                <a:cs typeface="Tahoma" panose="020B0604030504040204" pitchFamily="34" charset="0"/>
              </a:rPr>
              <a:t>Mecca was where </a:t>
            </a:r>
            <a:r>
              <a:rPr lang="en-US" altLang="x-none" sz="2800" b="1" u="sng" dirty="0">
                <a:solidFill>
                  <a:srgbClr val="CC9900"/>
                </a:solidFill>
                <a:ea typeface="Tahoma" panose="020B0604030504040204" pitchFamily="34" charset="0"/>
                <a:cs typeface="Tahoma" panose="020B0604030504040204" pitchFamily="34" charset="0"/>
              </a:rPr>
              <a:t>Adam &amp; Eve</a:t>
            </a:r>
            <a:r>
              <a:rPr lang="en-US" altLang="x-none" sz="2800" dirty="0">
                <a:solidFill>
                  <a:schemeClr val="accent4">
                    <a:lumMod val="10000"/>
                  </a:schemeClr>
                </a:solidFill>
                <a:ea typeface="Tahoma" panose="020B0604030504040204" pitchFamily="34" charset="0"/>
                <a:cs typeface="Tahoma" panose="020B0604030504040204" pitchFamily="34" charset="0"/>
              </a:rPr>
              <a:t> were caste down to (Sura 7:24)</a:t>
            </a:r>
          </a:p>
          <a:p>
            <a:pPr algn="just">
              <a:spcBef>
                <a:spcPts val="0"/>
              </a:spcBef>
              <a:buFont typeface="Arial" panose="020B0604020202020204" pitchFamily="34" charset="0"/>
              <a:buChar char="•"/>
            </a:pPr>
            <a:r>
              <a:rPr lang="en-US" altLang="x-none" sz="2800" dirty="0">
                <a:solidFill>
                  <a:schemeClr val="accent4">
                    <a:lumMod val="10000"/>
                  </a:schemeClr>
                </a:solidFill>
                <a:ea typeface="Tahoma" panose="020B0604030504040204" pitchFamily="34" charset="0"/>
                <a:cs typeface="Tahoma" panose="020B0604030504040204" pitchFamily="34" charset="0"/>
              </a:rPr>
              <a:t>Mecca was where </a:t>
            </a:r>
            <a:r>
              <a:rPr lang="en-US" altLang="x-none" sz="2800" b="1" u="sng" dirty="0">
                <a:solidFill>
                  <a:srgbClr val="CC9900"/>
                </a:solidFill>
                <a:ea typeface="Tahoma" panose="020B0604030504040204" pitchFamily="34" charset="0"/>
                <a:cs typeface="Tahoma" panose="020B0604030504040204" pitchFamily="34" charset="0"/>
              </a:rPr>
              <a:t>Abraham</a:t>
            </a:r>
            <a:r>
              <a:rPr lang="en-US" altLang="x-none" sz="2800" dirty="0">
                <a:solidFill>
                  <a:schemeClr val="accent4">
                    <a:lumMod val="10000"/>
                  </a:schemeClr>
                </a:solidFill>
                <a:ea typeface="Tahoma" panose="020B0604030504040204" pitchFamily="34" charset="0"/>
                <a:cs typeface="Tahoma" panose="020B0604030504040204" pitchFamily="34" charset="0"/>
              </a:rPr>
              <a:t> lived in 1900 BC (</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21:51-71)</a:t>
            </a: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was </a:t>
            </a:r>
            <a:r>
              <a:rPr lang="en-US" altLang="en-US" sz="2800" b="1" dirty="0">
                <a:solidFill>
                  <a:srgbClr val="CC9900"/>
                </a:solidFill>
                <a:ea typeface="Tahoma" panose="020B0604030504040204" pitchFamily="34" charset="0"/>
                <a:cs typeface="Tahoma" panose="020B0604030504040204" pitchFamily="34" charset="0"/>
              </a:rPr>
              <a:t>where Muhammad </a:t>
            </a:r>
            <a:r>
              <a:rPr lang="en-US" altLang="en-US" sz="2800" dirty="0">
                <a:solidFill>
                  <a:schemeClr val="accent4">
                    <a:lumMod val="10000"/>
                  </a:schemeClr>
                </a:solidFill>
                <a:ea typeface="Tahoma" panose="020B0604030504040204" pitchFamily="34" charset="0"/>
                <a:cs typeface="Tahoma" panose="020B0604030504040204" pitchFamily="34" charset="0"/>
              </a:rPr>
              <a:t>was</a:t>
            </a:r>
            <a:r>
              <a:rPr lang="en-US" altLang="en-US" sz="2800" b="1" dirty="0">
                <a:solidFill>
                  <a:schemeClr val="accent4">
                    <a:lumMod val="10000"/>
                  </a:schemeClr>
                </a:solidFill>
                <a:ea typeface="Tahoma" panose="020B0604030504040204" pitchFamily="34" charset="0"/>
                <a:cs typeface="Tahoma" panose="020B0604030504040204" pitchFamily="34" charset="0"/>
              </a:rPr>
              <a:t> </a:t>
            </a:r>
            <a:r>
              <a:rPr lang="en-US" altLang="en-US" sz="2800" b="1" u="sng" dirty="0">
                <a:solidFill>
                  <a:srgbClr val="CC9900"/>
                </a:solidFill>
                <a:ea typeface="Tahoma" panose="020B0604030504040204" pitchFamily="34" charset="0"/>
                <a:cs typeface="Tahoma" panose="020B0604030504040204" pitchFamily="34" charset="0"/>
              </a:rPr>
              <a:t>born</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dirty="0">
                <a:solidFill>
                  <a:schemeClr val="accent4">
                    <a:lumMod val="10000"/>
                  </a:schemeClr>
                </a:solidFill>
                <a:ea typeface="Tahoma" panose="020B0604030504040204" pitchFamily="34" charset="0"/>
                <a:cs typeface="Tahoma" panose="020B0604030504040204" pitchFamily="34" charset="0"/>
              </a:rPr>
              <a:t>and lived until 622</a:t>
            </a:r>
          </a:p>
          <a:p>
            <a:pPr algn="just">
              <a:spcBef>
                <a:spcPts val="0"/>
              </a:spcBef>
              <a:buFont typeface="Arial" panose="020B0604020202020204" pitchFamily="34" charset="0"/>
              <a:buChar char="•"/>
            </a:pPr>
            <a:r>
              <a:rPr lang="en-US" altLang="en-US" sz="2800" dirty="0">
                <a:solidFill>
                  <a:schemeClr val="accent4">
                    <a:lumMod val="10000"/>
                  </a:schemeClr>
                </a:solidFill>
                <a:ea typeface="Tahoma" panose="020B0604030504040204" pitchFamily="34" charset="0"/>
                <a:cs typeface="Tahoma" panose="020B0604030504040204" pitchFamily="34" charset="0"/>
              </a:rPr>
              <a:t>Mecca became the center for the </a:t>
            </a:r>
            <a:r>
              <a:rPr lang="en-US" altLang="en-US" sz="2800" b="1" u="sng" dirty="0">
                <a:solidFill>
                  <a:srgbClr val="CC9900"/>
                </a:solidFill>
                <a:ea typeface="Tahoma" panose="020B0604030504040204" pitchFamily="34" charset="0"/>
                <a:cs typeface="Tahoma" panose="020B0604030504040204" pitchFamily="34" charset="0"/>
              </a:rPr>
              <a:t>Qibla</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b="1" dirty="0">
                <a:solidFill>
                  <a:schemeClr val="accent4">
                    <a:lumMod val="10000"/>
                  </a:schemeClr>
                </a:solidFill>
                <a:ea typeface="Tahoma" panose="020B0604030504040204" pitchFamily="34" charset="0"/>
                <a:cs typeface="Tahoma" panose="020B0604030504040204" pitchFamily="34" charset="0"/>
              </a:rPr>
              <a:t>in 624 </a:t>
            </a:r>
            <a:r>
              <a:rPr lang="en-US" altLang="x-none" sz="2800" dirty="0">
                <a:solidFill>
                  <a:schemeClr val="accent4">
                    <a:lumMod val="10000"/>
                  </a:schemeClr>
                </a:solidFill>
                <a:ea typeface="Tahoma" panose="020B0604030504040204" pitchFamily="34" charset="0"/>
                <a:cs typeface="Tahoma" panose="020B0604030504040204" pitchFamily="34" charset="0"/>
              </a:rPr>
              <a:t>(</a:t>
            </a:r>
            <a:r>
              <a:rPr lang="en-US" altLang="x-none" sz="2800" dirty="0" err="1">
                <a:solidFill>
                  <a:schemeClr val="accent4">
                    <a:lumMod val="10000"/>
                  </a:schemeClr>
                </a:solidFill>
                <a:ea typeface="Tahoma" panose="020B0604030504040204" pitchFamily="34" charset="0"/>
                <a:cs typeface="Tahoma" panose="020B0604030504040204" pitchFamily="34" charset="0"/>
              </a:rPr>
              <a:t>Sura</a:t>
            </a:r>
            <a:r>
              <a:rPr lang="en-US" altLang="x-none" sz="2800" dirty="0">
                <a:solidFill>
                  <a:schemeClr val="accent4">
                    <a:lumMod val="10000"/>
                  </a:schemeClr>
                </a:solidFill>
                <a:ea typeface="Tahoma" panose="020B0604030504040204" pitchFamily="34" charset="0"/>
                <a:cs typeface="Tahoma" panose="020B0604030504040204" pitchFamily="34" charset="0"/>
              </a:rPr>
              <a:t> 2:149-150)</a:t>
            </a:r>
          </a:p>
          <a:p>
            <a:pPr marL="457200" indent="-457200" algn="just">
              <a:buFont typeface="Arial" panose="020B0604020202020204" pitchFamily="34" charset="0"/>
              <a:buChar char="•"/>
            </a:pPr>
            <a:r>
              <a:rPr lang="en-US" altLang="en-US" sz="2800" u="sng" dirty="0">
                <a:solidFill>
                  <a:srgbClr val="161616"/>
                </a:solidFill>
                <a:ea typeface="Tahoma" panose="020B0604030504040204" pitchFamily="34" charset="0"/>
                <a:cs typeface="Tahoma" panose="020B0604030504040204" pitchFamily="34" charset="0"/>
              </a:rPr>
              <a:t>The above imply people have lived there from the very beginning</a:t>
            </a:r>
          </a:p>
          <a:p>
            <a:pPr marL="457200" indent="-457200" algn="just">
              <a:buFont typeface="Arial" panose="020B0604020202020204" pitchFamily="34" charset="0"/>
              <a:buChar char="•"/>
            </a:pPr>
            <a:r>
              <a:rPr lang="en-US" altLang="en-US" sz="2800" u="sng" dirty="0">
                <a:solidFill>
                  <a:srgbClr val="161616"/>
                </a:solidFill>
                <a:ea typeface="Tahoma" panose="020B0604030504040204" pitchFamily="34" charset="0"/>
                <a:cs typeface="Tahoma" panose="020B0604030504040204" pitchFamily="34" charset="0"/>
              </a:rPr>
              <a:t>Yet, the </a:t>
            </a:r>
            <a:r>
              <a:rPr lang="en-US" altLang="en-US" sz="2800" b="1" u="sng" dirty="0">
                <a:solidFill>
                  <a:srgbClr val="CC9900"/>
                </a:solidFill>
                <a:ea typeface="Tahoma" panose="020B0604030504040204" pitchFamily="34" charset="0"/>
                <a:cs typeface="Tahoma" panose="020B0604030504040204" pitchFamily="34" charset="0"/>
              </a:rPr>
              <a:t>only reference</a:t>
            </a:r>
            <a:r>
              <a:rPr lang="en-US" altLang="en-US" sz="2800" b="1" dirty="0">
                <a:solidFill>
                  <a:srgbClr val="CC9900"/>
                </a:solidFill>
                <a:ea typeface="Tahoma" panose="020B0604030504040204" pitchFamily="34" charset="0"/>
                <a:cs typeface="Tahoma" panose="020B0604030504040204" pitchFamily="34" charset="0"/>
              </a:rPr>
              <a:t> </a:t>
            </a:r>
            <a:r>
              <a:rPr lang="en-US" altLang="en-US" sz="2800" dirty="0">
                <a:solidFill>
                  <a:schemeClr val="accent4">
                    <a:lumMod val="10000"/>
                  </a:schemeClr>
                </a:solidFill>
                <a:ea typeface="Tahoma" panose="020B0604030504040204" pitchFamily="34" charset="0"/>
                <a:cs typeface="Tahoma" panose="020B0604030504040204" pitchFamily="34" charset="0"/>
              </a:rPr>
              <a:t>to ‘Mecca’ in the Qur’an is in </a:t>
            </a:r>
            <a:r>
              <a:rPr lang="en-US" altLang="en-US" sz="2800" b="1" dirty="0">
                <a:solidFill>
                  <a:schemeClr val="accent4">
                    <a:lumMod val="10000"/>
                  </a:schemeClr>
                </a:solidFill>
                <a:ea typeface="Tahoma" panose="020B0604030504040204" pitchFamily="34" charset="0"/>
                <a:cs typeface="Tahoma" panose="020B0604030504040204" pitchFamily="34" charset="0"/>
              </a:rPr>
              <a:t>Sura 48:24</a:t>
            </a:r>
            <a:r>
              <a:rPr lang="is-IS" altLang="en-US" sz="2800" dirty="0">
                <a:solidFill>
                  <a:schemeClr val="accent4">
                    <a:lumMod val="10000"/>
                  </a:schemeClr>
                </a:solidFill>
                <a:ea typeface="Tahoma" panose="020B0604030504040204" pitchFamily="34" charset="0"/>
                <a:cs typeface="Tahoma" panose="020B0604030504040204" pitchFamily="34" charset="0"/>
              </a:rPr>
              <a:t>…Why, if it is so important?</a:t>
            </a:r>
          </a:p>
          <a:p>
            <a:endParaRPr lang="en-US" dirty="0"/>
          </a:p>
        </p:txBody>
      </p:sp>
    </p:spTree>
    <p:extLst>
      <p:ext uri="{BB962C8B-B14F-4D97-AF65-F5344CB8AC3E}">
        <p14:creationId xmlns:p14="http://schemas.microsoft.com/office/powerpoint/2010/main" val="252328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468700"/>
            <a:ext cx="10317478" cy="860789"/>
          </a:xfrm>
        </p:spPr>
        <p:txBody>
          <a:bodyPr>
            <a:normAutofit/>
          </a:bodyPr>
          <a:lstStyle/>
          <a:p>
            <a:r>
              <a:rPr lang="en-US" dirty="0"/>
              <a:t>It has much vegetation (thus, it has water)!</a:t>
            </a:r>
          </a:p>
        </p:txBody>
      </p:sp>
      <p:sp>
        <p:nvSpPr>
          <p:cNvPr id="3" name="Text Placeholder 2"/>
          <p:cNvSpPr>
            <a:spLocks noGrp="1"/>
          </p:cNvSpPr>
          <p:nvPr>
            <p:ph type="body" sz="quarter" idx="10"/>
          </p:nvPr>
        </p:nvSpPr>
        <p:spPr/>
        <p:txBody>
          <a:bodyPr/>
          <a:lstStyle/>
          <a:p>
            <a:r>
              <a:rPr lang="en-US" dirty="0"/>
              <a:t>According to the Qur’an and the Traditions: </a:t>
            </a:r>
          </a:p>
          <a:p>
            <a:r>
              <a:rPr lang="en-US" dirty="0"/>
              <a:t>Mecca is referred to as `</a:t>
            </a:r>
            <a:r>
              <a:rPr lang="en-US" b="1" dirty="0">
                <a:solidFill>
                  <a:schemeClr val="accent4">
                    <a:lumMod val="75000"/>
                  </a:schemeClr>
                </a:solidFill>
              </a:rPr>
              <a:t>The Place of the Prophet</a:t>
            </a:r>
            <a:r>
              <a:rPr lang="en-US" dirty="0"/>
              <a:t>’</a:t>
            </a:r>
          </a:p>
        </p:txBody>
      </p:sp>
      <p:sp>
        <p:nvSpPr>
          <p:cNvPr id="4" name="Content Placeholder 3"/>
          <p:cNvSpPr>
            <a:spLocks noGrp="1"/>
          </p:cNvSpPr>
          <p:nvPr>
            <p:ph sz="quarter" idx="11"/>
          </p:nvPr>
        </p:nvSpPr>
        <p:spPr/>
        <p:txBody>
          <a:bodyPr>
            <a:normAutofit fontScale="47500" lnSpcReduction="20000"/>
          </a:bodyPr>
          <a:lstStyle/>
          <a:p>
            <a:pPr marL="685800" indent="-685800" algn="just">
              <a:buFont typeface="Arial" charset="0"/>
              <a:buChar char="•"/>
              <a:defRPr/>
            </a:pPr>
            <a:r>
              <a:rPr lang="en-US" sz="4800" dirty="0">
                <a:solidFill>
                  <a:schemeClr val="accent4">
                    <a:lumMod val="10000"/>
                  </a:schemeClr>
                </a:solidFill>
                <a:ea typeface="ＭＳ Ｐゴシック" pitchFamily="34" charset="-128"/>
              </a:rPr>
              <a:t>In a valley, &amp; parallel valley </a:t>
            </a:r>
            <a:r>
              <a:rPr lang="en-US" altLang="en-US" sz="2500" b="1" dirty="0">
                <a:solidFill>
                  <a:srgbClr val="0070C0"/>
                </a:solidFill>
                <a:ea typeface="ＭＳ Ｐゴシック" panose="020B0600070205080204" pitchFamily="34" charset="-128"/>
              </a:rPr>
              <a:t>(Ibn Hisham; Al Bukhari 2:645, </a:t>
            </a:r>
            <a:r>
              <a:rPr lang="en-US" altLang="en-US" sz="2500" b="1" dirty="0">
                <a:solidFill>
                  <a:srgbClr val="0070C0"/>
                </a:solidFill>
              </a:rPr>
              <a:t>2:685, 3:891, 2:815, 2:820, 4:227</a:t>
            </a:r>
            <a:r>
              <a:rPr lang="en-US" altLang="en-US" sz="2500" b="1" dirty="0">
                <a:solidFill>
                  <a:srgbClr val="0070C0"/>
                </a:solidFill>
                <a:ea typeface="ＭＳ Ｐゴシック" panose="020B0600070205080204" pitchFamily="34" charset="-128"/>
              </a:rPr>
              <a:t>)</a:t>
            </a:r>
            <a:endParaRPr lang="en-US" sz="2500" b="1" dirty="0">
              <a:solidFill>
                <a:srgbClr val="0070C0"/>
              </a:solidFill>
              <a:ea typeface="ＭＳ Ｐゴシック" pitchFamily="34" charset="-128"/>
            </a:endParaRPr>
          </a:p>
          <a:p>
            <a:pPr marL="685800" indent="-685800" algn="just">
              <a:buFont typeface="Arial" charset="0"/>
              <a:buChar char="•"/>
              <a:defRPr/>
            </a:pPr>
            <a:r>
              <a:rPr lang="en-US" sz="4800" dirty="0">
                <a:solidFill>
                  <a:schemeClr val="accent4">
                    <a:lumMod val="10000"/>
                  </a:schemeClr>
                </a:solidFill>
                <a:ea typeface="ＭＳ Ｐゴシック" pitchFamily="34" charset="-128"/>
              </a:rPr>
              <a:t>With a </a:t>
            </a:r>
            <a:r>
              <a:rPr lang="en-US" sz="4800" u="sng" dirty="0">
                <a:solidFill>
                  <a:schemeClr val="accent4">
                    <a:lumMod val="10000"/>
                  </a:schemeClr>
                </a:solidFill>
                <a:ea typeface="ＭＳ Ｐゴシック" pitchFamily="34" charset="-128"/>
              </a:rPr>
              <a:t>stream</a:t>
            </a:r>
            <a:r>
              <a:rPr lang="en-US" sz="4800" dirty="0">
                <a:solidFill>
                  <a:schemeClr val="accent4">
                    <a:lumMod val="10000"/>
                  </a:schemeClr>
                </a:solidFill>
                <a:ea typeface="ＭＳ Ｐゴシック" pitchFamily="34" charset="-128"/>
              </a:rPr>
              <a:t> </a:t>
            </a:r>
            <a:r>
              <a:rPr lang="en-US" altLang="en-US" sz="2500" b="1" dirty="0">
                <a:solidFill>
                  <a:srgbClr val="0070C0"/>
                </a:solidFill>
                <a:ea typeface="ＭＳ Ｐゴシック" panose="020B0600070205080204" pitchFamily="34" charset="-128"/>
              </a:rPr>
              <a:t>(Al Bukhari 2:685)</a:t>
            </a:r>
            <a:endParaRPr lang="en-US" sz="2500" b="1" dirty="0">
              <a:solidFill>
                <a:srgbClr val="0070C0"/>
              </a:solidFill>
              <a:ea typeface="ＭＳ Ｐゴシック" pitchFamily="34" charset="-128"/>
            </a:endParaRPr>
          </a:p>
          <a:p>
            <a:pPr marL="685800" indent="-685800" algn="just">
              <a:buFont typeface="Arial" charset="0"/>
              <a:buChar char="•"/>
              <a:defRPr/>
            </a:pPr>
            <a:r>
              <a:rPr lang="en-US" sz="4800" dirty="0">
                <a:solidFill>
                  <a:schemeClr val="accent4">
                    <a:lumMod val="10000"/>
                  </a:schemeClr>
                </a:solidFill>
                <a:ea typeface="ＭＳ Ｐゴシック" pitchFamily="34" charset="-128"/>
              </a:rPr>
              <a:t>Outside is the ruins, and a pillar of ‘salt’ </a:t>
            </a:r>
            <a:r>
              <a:rPr lang="en-US" sz="2500" b="1" dirty="0">
                <a:solidFill>
                  <a:srgbClr val="0070C0"/>
                </a:solidFill>
                <a:ea typeface="ＭＳ Ｐゴシック" pitchFamily="34" charset="-128"/>
              </a:rPr>
              <a:t>(Surah 37:133-138)</a:t>
            </a:r>
          </a:p>
          <a:p>
            <a:pPr marL="685800" indent="-685800" algn="just">
              <a:buFont typeface="Arial" charset="0"/>
              <a:buChar char="•"/>
              <a:defRPr/>
            </a:pPr>
            <a:r>
              <a:rPr lang="en-US" sz="4800" dirty="0">
                <a:solidFill>
                  <a:schemeClr val="accent4">
                    <a:lumMod val="10000"/>
                  </a:schemeClr>
                </a:solidFill>
                <a:ea typeface="ＭＳ Ｐゴシック" pitchFamily="34" charset="-128"/>
              </a:rPr>
              <a:t>With </a:t>
            </a:r>
            <a:r>
              <a:rPr lang="en-US" sz="4800" u="sng" dirty="0">
                <a:solidFill>
                  <a:schemeClr val="accent4">
                    <a:lumMod val="10000"/>
                  </a:schemeClr>
                </a:solidFill>
                <a:ea typeface="ＭＳ Ｐゴシック" pitchFamily="34" charset="-128"/>
              </a:rPr>
              <a:t>fields</a:t>
            </a:r>
            <a:r>
              <a:rPr lang="en-US" sz="4800" dirty="0">
                <a:solidFill>
                  <a:schemeClr val="accent4">
                    <a:lumMod val="10000"/>
                  </a:schemeClr>
                </a:solidFill>
                <a:ea typeface="ＭＳ Ｐゴシック" pitchFamily="34" charset="-128"/>
              </a:rPr>
              <a:t> </a:t>
            </a:r>
            <a:r>
              <a:rPr lang="en-US" altLang="en-US" sz="2500" b="1" dirty="0">
                <a:solidFill>
                  <a:srgbClr val="156BC9"/>
                </a:solidFill>
                <a:ea typeface="ＭＳ Ｐゴシック" panose="020B0600070205080204" pitchFamily="34" charset="-128"/>
              </a:rPr>
              <a:t>(Al Bukhari 9:337)</a:t>
            </a:r>
            <a:endParaRPr lang="en-US" sz="2500" b="1" dirty="0">
              <a:solidFill>
                <a:srgbClr val="156BC9"/>
              </a:solidFill>
              <a:ea typeface="ＭＳ Ｐゴシック" pitchFamily="34" charset="-128"/>
            </a:endParaRPr>
          </a:p>
          <a:p>
            <a:pPr marL="685800" indent="-685800" algn="just">
              <a:buFont typeface="Arial" charset="0"/>
              <a:buChar char="•"/>
              <a:defRPr/>
            </a:pPr>
            <a:r>
              <a:rPr lang="en-US" sz="4800" dirty="0">
                <a:solidFill>
                  <a:schemeClr val="accent4">
                    <a:lumMod val="10000"/>
                  </a:schemeClr>
                </a:solidFill>
                <a:ea typeface="ＭＳ Ｐゴシック" pitchFamily="34" charset="-128"/>
              </a:rPr>
              <a:t>Has </a:t>
            </a:r>
            <a:r>
              <a:rPr lang="en-US" sz="4800" u="sng" dirty="0">
                <a:solidFill>
                  <a:schemeClr val="accent4">
                    <a:lumMod val="10000"/>
                  </a:schemeClr>
                </a:solidFill>
                <a:ea typeface="ＭＳ Ｐゴシック" pitchFamily="34" charset="-128"/>
              </a:rPr>
              <a:t>Trees</a:t>
            </a:r>
            <a:r>
              <a:rPr lang="en-US" sz="4800" dirty="0">
                <a:solidFill>
                  <a:schemeClr val="accent4">
                    <a:lumMod val="10000"/>
                  </a:schemeClr>
                </a:solidFill>
                <a:ea typeface="ＭＳ Ｐゴシック" pitchFamily="34" charset="-128"/>
              </a:rPr>
              <a:t> </a:t>
            </a:r>
            <a:r>
              <a:rPr lang="en-US" sz="2500" dirty="0">
                <a:solidFill>
                  <a:srgbClr val="0070C0"/>
                </a:solidFill>
                <a:ea typeface="ＭＳ Ｐゴシック" pitchFamily="34" charset="-128"/>
              </a:rPr>
              <a:t>(</a:t>
            </a:r>
            <a:r>
              <a:rPr lang="en-US" sz="2500" b="1" dirty="0" err="1">
                <a:solidFill>
                  <a:srgbClr val="0070C0"/>
                </a:solidFill>
                <a:ea typeface="ＭＳ Ｐゴシック" pitchFamily="34" charset="-128"/>
              </a:rPr>
              <a:t>Sahih</a:t>
            </a:r>
            <a:r>
              <a:rPr lang="en-US" sz="2500" b="1" dirty="0">
                <a:solidFill>
                  <a:srgbClr val="0070C0"/>
                </a:solidFill>
                <a:ea typeface="ＭＳ Ｐゴシック" pitchFamily="34" charset="-128"/>
              </a:rPr>
              <a:t> al-</a:t>
            </a:r>
            <a:r>
              <a:rPr lang="en-US" sz="2500" b="1" dirty="0" err="1">
                <a:solidFill>
                  <a:srgbClr val="0070C0"/>
                </a:solidFill>
                <a:ea typeface="ＭＳ Ｐゴシック" pitchFamily="34" charset="-128"/>
              </a:rPr>
              <a:t>Tirmidhi</a:t>
            </a:r>
            <a:r>
              <a:rPr lang="en-US" sz="2500" b="1" dirty="0">
                <a:solidFill>
                  <a:srgbClr val="0070C0"/>
                </a:solidFill>
                <a:ea typeface="ＭＳ Ｐゴシック" pitchFamily="34" charset="-128"/>
              </a:rPr>
              <a:t> 1535)</a:t>
            </a:r>
            <a:r>
              <a:rPr lang="en-US" sz="2500" dirty="0">
                <a:solidFill>
                  <a:srgbClr val="0070C0"/>
                </a:solidFill>
                <a:ea typeface="ＭＳ Ｐゴシック" pitchFamily="34" charset="-128"/>
              </a:rPr>
              <a:t>, </a:t>
            </a:r>
            <a:r>
              <a:rPr lang="en-US" sz="4800" u="sng" dirty="0">
                <a:solidFill>
                  <a:schemeClr val="accent4">
                    <a:lumMod val="10000"/>
                  </a:schemeClr>
                </a:solidFill>
                <a:ea typeface="ＭＳ Ｐゴシック" pitchFamily="34" charset="-128"/>
              </a:rPr>
              <a:t>Grass</a:t>
            </a:r>
            <a:r>
              <a:rPr lang="en-US" sz="48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(al Bukhari </a:t>
            </a:r>
            <a:r>
              <a:rPr lang="en-US" altLang="en-US" sz="2500" b="1" dirty="0">
                <a:solidFill>
                  <a:srgbClr val="0070C0"/>
                </a:solidFill>
                <a:ea typeface="ＭＳ Ｐゴシック" panose="020B0600070205080204" pitchFamily="34" charset="-128"/>
              </a:rPr>
              <a:t>9:337)</a:t>
            </a:r>
            <a:r>
              <a:rPr lang="en-US" sz="2500" b="1" dirty="0">
                <a:solidFill>
                  <a:srgbClr val="0070C0"/>
                </a:solidFill>
                <a:ea typeface="ＭＳ Ｐゴシック" pitchFamily="34" charset="-128"/>
              </a:rPr>
              <a:t>, </a:t>
            </a:r>
            <a:r>
              <a:rPr lang="en-US" sz="4800" u="sng" dirty="0">
                <a:solidFill>
                  <a:schemeClr val="accent4">
                    <a:lumMod val="10000"/>
                  </a:schemeClr>
                </a:solidFill>
                <a:ea typeface="ＭＳ Ｐゴシック" pitchFamily="34" charset="-128"/>
              </a:rPr>
              <a:t>fruit</a:t>
            </a:r>
            <a:r>
              <a:rPr lang="en-US" sz="48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a:t>
            </a:r>
            <a:r>
              <a:rPr lang="en-US" altLang="en-US" sz="2500" b="1" dirty="0">
                <a:solidFill>
                  <a:srgbClr val="0070C0"/>
                </a:solidFill>
                <a:ea typeface="ＭＳ Ｐゴシック" panose="020B0600070205080204" pitchFamily="34" charset="-128"/>
              </a:rPr>
              <a:t>Al Bukhari 4:281)</a:t>
            </a:r>
            <a:r>
              <a:rPr lang="en-US" sz="2500" b="1" dirty="0">
                <a:solidFill>
                  <a:srgbClr val="0070C0"/>
                </a:solidFill>
                <a:ea typeface="ＭＳ Ｐゴシック" pitchFamily="34" charset="-128"/>
              </a:rPr>
              <a:t>, </a:t>
            </a:r>
            <a:r>
              <a:rPr lang="en-US" sz="4800" dirty="0">
                <a:solidFill>
                  <a:schemeClr val="accent4">
                    <a:lumMod val="10000"/>
                  </a:schemeClr>
                </a:solidFill>
                <a:ea typeface="ＭＳ Ｐゴシック" pitchFamily="34" charset="-128"/>
              </a:rPr>
              <a:t>Clay and Loam </a:t>
            </a:r>
            <a:r>
              <a:rPr lang="en-US" sz="2500" b="1" dirty="0">
                <a:solidFill>
                  <a:srgbClr val="0070C0"/>
                </a:solidFill>
                <a:ea typeface="ＭＳ Ｐゴシック" pitchFamily="34" charset="-128"/>
              </a:rPr>
              <a:t>(</a:t>
            </a:r>
            <a:r>
              <a:rPr lang="en-US" altLang="en-US" sz="2500" b="1" dirty="0">
                <a:solidFill>
                  <a:srgbClr val="0070C0"/>
                </a:solidFill>
                <a:cs typeface="Times New Roman" panose="02020603050405020304" pitchFamily="18" charset="0"/>
              </a:rPr>
              <a:t>Al </a:t>
            </a:r>
            <a:r>
              <a:rPr lang="en-US" altLang="en-US" sz="2500" b="1" dirty="0" err="1">
                <a:solidFill>
                  <a:srgbClr val="0070C0"/>
                </a:solidFill>
                <a:cs typeface="Times New Roman" panose="02020603050405020304" pitchFamily="18" charset="0"/>
              </a:rPr>
              <a:t>Tabari</a:t>
            </a:r>
            <a:r>
              <a:rPr lang="en-US" altLang="en-US" sz="2500" b="1" dirty="0">
                <a:solidFill>
                  <a:srgbClr val="0070C0"/>
                </a:solidFill>
                <a:cs typeface="Times New Roman" panose="02020603050405020304" pitchFamily="18" charset="0"/>
              </a:rPr>
              <a:t> VI 1079 p.6) </a:t>
            </a:r>
          </a:p>
          <a:p>
            <a:pPr marL="685800" indent="-685800" algn="just">
              <a:buFont typeface="Arial" charset="0"/>
              <a:buChar char="•"/>
              <a:defRPr/>
            </a:pPr>
            <a:r>
              <a:rPr lang="en-US" sz="4800" dirty="0">
                <a:solidFill>
                  <a:schemeClr val="accent4">
                    <a:lumMod val="10000"/>
                  </a:schemeClr>
                </a:solidFill>
                <a:ea typeface="ＭＳ Ｐゴシック" pitchFamily="34" charset="-128"/>
              </a:rPr>
              <a:t>Has ‘</a:t>
            </a:r>
            <a:r>
              <a:rPr lang="en-US" sz="4800" u="sng" dirty="0">
                <a:solidFill>
                  <a:schemeClr val="accent4">
                    <a:lumMod val="10000"/>
                  </a:schemeClr>
                </a:solidFill>
                <a:ea typeface="ＭＳ Ｐゴシック" pitchFamily="34" charset="-128"/>
              </a:rPr>
              <a:t>Olive Trees</a:t>
            </a:r>
            <a:r>
              <a:rPr lang="en-US" sz="4800" dirty="0">
                <a:solidFill>
                  <a:schemeClr val="accent4">
                    <a:lumMod val="10000"/>
                  </a:schemeClr>
                </a:solidFill>
                <a:ea typeface="ＭＳ Ｐゴシック" pitchFamily="34" charset="-128"/>
              </a:rPr>
              <a:t>’ </a:t>
            </a:r>
            <a:r>
              <a:rPr lang="en-US" sz="2500" b="1" dirty="0">
                <a:solidFill>
                  <a:srgbClr val="0070C0"/>
                </a:solidFill>
                <a:ea typeface="ＭＳ Ｐゴシック" pitchFamily="34" charset="-128"/>
              </a:rPr>
              <a:t>(Surah 6:141; Surah 16; Surah 80)</a:t>
            </a:r>
            <a:endParaRPr lang="en-US" sz="2500" dirty="0">
              <a:solidFill>
                <a:schemeClr val="accent4">
                  <a:lumMod val="10000"/>
                </a:schemeClr>
              </a:solidFill>
              <a:ea typeface="ＭＳ Ｐゴシック" pitchFamily="34" charset="-128"/>
            </a:endParaRPr>
          </a:p>
          <a:p>
            <a:pPr marL="685800" indent="-685800" algn="just">
              <a:buFont typeface="Arial" charset="0"/>
              <a:buChar char="•"/>
              <a:defRPr/>
            </a:pPr>
            <a:r>
              <a:rPr lang="en-US" sz="4800" dirty="0">
                <a:solidFill>
                  <a:schemeClr val="accent4">
                    <a:lumMod val="10000"/>
                  </a:schemeClr>
                </a:solidFill>
                <a:ea typeface="ＭＳ Ｐゴシック" pitchFamily="34" charset="-128"/>
              </a:rPr>
              <a:t>With Mountains overlooking the </a:t>
            </a:r>
            <a:r>
              <a:rPr lang="en-US" sz="4800" dirty="0" err="1">
                <a:solidFill>
                  <a:schemeClr val="accent4">
                    <a:lumMod val="10000"/>
                  </a:schemeClr>
                </a:solidFill>
                <a:ea typeface="ＭＳ Ｐゴシック" pitchFamily="34" charset="-128"/>
              </a:rPr>
              <a:t>Kaa’ba</a:t>
            </a:r>
            <a:r>
              <a:rPr lang="en-US" sz="4800" dirty="0">
                <a:solidFill>
                  <a:schemeClr val="accent4">
                    <a:lumMod val="10000"/>
                  </a:schemeClr>
                </a:solidFill>
                <a:ea typeface="ＭＳ Ｐゴシック" pitchFamily="34" charset="-128"/>
              </a:rPr>
              <a:t> </a:t>
            </a:r>
            <a:r>
              <a:rPr lang="en-US" altLang="en-US" sz="2500" b="1" dirty="0">
                <a:solidFill>
                  <a:srgbClr val="0070C0"/>
                </a:solidFill>
                <a:ea typeface="ＭＳ Ｐゴシック" panose="020B0600070205080204" pitchFamily="34" charset="-128"/>
              </a:rPr>
              <a:t>(Ibn Hisham; Al Bukhari 2:645, </a:t>
            </a:r>
            <a:r>
              <a:rPr lang="en-US" altLang="en-US" sz="2500" b="1" dirty="0">
                <a:solidFill>
                  <a:srgbClr val="0070C0"/>
                </a:solidFill>
              </a:rPr>
              <a:t>2:685, 3:891, 2:815, 2:820, 4:227</a:t>
            </a:r>
            <a:r>
              <a:rPr lang="en-US" altLang="en-US" sz="2500" b="1" dirty="0">
                <a:solidFill>
                  <a:srgbClr val="0070C0"/>
                </a:solidFill>
                <a:ea typeface="ＭＳ Ｐゴシック" panose="020B0600070205080204" pitchFamily="34" charset="-128"/>
              </a:rPr>
              <a:t>)</a:t>
            </a:r>
            <a:endParaRPr lang="en-US" sz="2500" dirty="0">
              <a:solidFill>
                <a:schemeClr val="accent4">
                  <a:lumMod val="10000"/>
                </a:schemeClr>
              </a:solidFill>
              <a:ea typeface="ＭＳ Ｐゴシック" pitchFamily="34" charset="-128"/>
            </a:endParaRPr>
          </a:p>
          <a:p>
            <a:pPr algn="just">
              <a:defRPr/>
            </a:pPr>
            <a:endParaRPr lang="en-US" sz="1200" dirty="0">
              <a:solidFill>
                <a:schemeClr val="accent4">
                  <a:lumMod val="10000"/>
                </a:schemeClr>
              </a:solidFill>
              <a:ea typeface="ＭＳ Ｐゴシック" pitchFamily="34" charset="-128"/>
            </a:endParaRPr>
          </a:p>
          <a:p>
            <a:pPr algn="just">
              <a:defRPr/>
            </a:pPr>
            <a:r>
              <a:rPr lang="en-US" sz="4400" dirty="0">
                <a:solidFill>
                  <a:schemeClr val="accent4">
                    <a:lumMod val="10000"/>
                  </a:schemeClr>
                </a:solidFill>
                <a:ea typeface="ＭＳ Ｐゴシック" pitchFamily="34" charset="-128"/>
                <a:cs typeface="Arial"/>
              </a:rPr>
              <a:t>Yet, Mecca is not in a valley, and has none of these listed above, because it is in a DESERT, so it’s just too arid and dry to support any of the above!</a:t>
            </a:r>
          </a:p>
        </p:txBody>
      </p:sp>
    </p:spTree>
    <p:extLst>
      <p:ext uri="{BB962C8B-B14F-4D97-AF65-F5344CB8AC3E}">
        <p14:creationId xmlns:p14="http://schemas.microsoft.com/office/powerpoint/2010/main" val="3194403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128" y="241423"/>
            <a:ext cx="11073179" cy="549275"/>
          </a:xfrm>
        </p:spPr>
        <p:txBody>
          <a:bodyPr>
            <a:normAutofit fontScale="90000"/>
          </a:bodyPr>
          <a:lstStyle/>
          <a:p>
            <a:r>
              <a:rPr lang="en-US" b="1" dirty="0"/>
              <a:t>Notice where the Qur’an positions its narrative</a:t>
            </a:r>
          </a:p>
        </p:txBody>
      </p:sp>
      <p:sp>
        <p:nvSpPr>
          <p:cNvPr id="3" name="Content Placeholder 2"/>
          <p:cNvSpPr>
            <a:spLocks noGrp="1"/>
          </p:cNvSpPr>
          <p:nvPr>
            <p:ph idx="1"/>
          </p:nvPr>
        </p:nvSpPr>
        <p:spPr>
          <a:xfrm>
            <a:off x="226243" y="2523392"/>
            <a:ext cx="8233851" cy="4093185"/>
          </a:xfrm>
        </p:spPr>
        <p:txBody>
          <a:bodyPr/>
          <a:lstStyle/>
          <a:p>
            <a:pPr marL="457200" indent="-457200">
              <a:buFont typeface="Arial" panose="020B0604020202020204" pitchFamily="34" charset="0"/>
              <a:buChar char="•"/>
              <a:defRPr/>
            </a:pPr>
            <a:r>
              <a:rPr lang="en-GB" sz="2800" dirty="0">
                <a:ea typeface="ＭＳ Ｐゴシック" pitchFamily="34" charset="-128"/>
              </a:rPr>
              <a:t>Only 9 places named, mostly referring to people</a:t>
            </a:r>
          </a:p>
          <a:p>
            <a:pPr marL="457200" lvl="1" indent="0">
              <a:buNone/>
              <a:defRPr/>
            </a:pPr>
            <a:r>
              <a:rPr lang="en-GB" b="1" dirty="0">
                <a:ea typeface="ＭＳ Ｐゴシック" pitchFamily="34" charset="-128"/>
              </a:rPr>
              <a:t>- </a:t>
            </a:r>
            <a:r>
              <a:rPr lang="en-GB" sz="2800" b="1" dirty="0">
                <a:solidFill>
                  <a:srgbClr val="FFC000"/>
                </a:solidFill>
                <a:ea typeface="ＭＳ Ｐゴシック" pitchFamily="34" charset="-128"/>
              </a:rPr>
              <a:t>‘Ad</a:t>
            </a:r>
            <a:r>
              <a:rPr lang="en-GB" sz="2800" dirty="0">
                <a:solidFill>
                  <a:srgbClr val="FFC000"/>
                </a:solidFill>
                <a:ea typeface="ＭＳ Ｐゴシック" pitchFamily="34" charset="-128"/>
              </a:rPr>
              <a:t> </a:t>
            </a:r>
            <a:r>
              <a:rPr lang="en-GB" dirty="0">
                <a:ea typeface="ＭＳ Ｐゴシック" pitchFamily="34" charset="-128"/>
              </a:rPr>
              <a:t>(</a:t>
            </a:r>
            <a:r>
              <a:rPr lang="en-GB" b="1" dirty="0">
                <a:ea typeface="ＭＳ Ｐゴシック" pitchFamily="34" charset="-128"/>
              </a:rPr>
              <a:t>23x</a:t>
            </a:r>
            <a:r>
              <a:rPr lang="en-GB" dirty="0">
                <a:ea typeface="ＭＳ Ｐゴシック" pitchFamily="34" charset="-128"/>
              </a:rPr>
              <a:t>) (Biblical ‘</a:t>
            </a:r>
            <a:r>
              <a:rPr lang="en-GB" b="1" dirty="0" err="1">
                <a:ea typeface="ＭＳ Ｐゴシック" pitchFamily="34" charset="-128"/>
              </a:rPr>
              <a:t>Uz</a:t>
            </a:r>
            <a:r>
              <a:rPr lang="en-GB" dirty="0">
                <a:ea typeface="ＭＳ Ｐゴシック" pitchFamily="34" charset="-128"/>
              </a:rPr>
              <a:t>)</a:t>
            </a:r>
          </a:p>
          <a:p>
            <a:pPr marL="457200" lvl="1" indent="0">
              <a:buNone/>
              <a:defRPr/>
            </a:pPr>
            <a:r>
              <a:rPr lang="en-GB" b="1" dirty="0">
                <a:ea typeface="ＭＳ Ｐゴシック" pitchFamily="34" charset="-128"/>
              </a:rPr>
              <a:t>- </a:t>
            </a:r>
            <a:r>
              <a:rPr lang="en-GB" sz="2800" b="1" dirty="0" err="1">
                <a:solidFill>
                  <a:srgbClr val="FFC000"/>
                </a:solidFill>
                <a:ea typeface="ＭＳ Ｐゴシック" pitchFamily="34" charset="-128"/>
              </a:rPr>
              <a:t>Thamud</a:t>
            </a:r>
            <a:r>
              <a:rPr lang="en-GB" dirty="0">
                <a:ea typeface="ＭＳ Ｐゴシック" pitchFamily="34" charset="-128"/>
              </a:rPr>
              <a:t> (</a:t>
            </a:r>
            <a:r>
              <a:rPr lang="en-GB" b="1" dirty="0">
                <a:ea typeface="ＭＳ Ｐゴシック" pitchFamily="34" charset="-128"/>
              </a:rPr>
              <a:t>24x</a:t>
            </a:r>
            <a:r>
              <a:rPr lang="en-GB" dirty="0">
                <a:ea typeface="ＭＳ Ｐゴシック" pitchFamily="34" charset="-128"/>
              </a:rPr>
              <a:t>) (</a:t>
            </a:r>
            <a:r>
              <a:rPr lang="en-GB" b="1" dirty="0">
                <a:ea typeface="ＭＳ Ｐゴシック" pitchFamily="34" charset="-128"/>
              </a:rPr>
              <a:t>Nabateans</a:t>
            </a:r>
            <a:r>
              <a:rPr lang="en-GB" dirty="0">
                <a:ea typeface="ＭＳ Ｐゴシック" pitchFamily="34" charset="-128"/>
              </a:rPr>
              <a:t>)</a:t>
            </a:r>
          </a:p>
          <a:p>
            <a:pPr lvl="2">
              <a:buFont typeface="Arial" panose="020B0604020202020204" pitchFamily="34" charset="0"/>
              <a:buChar char="•"/>
              <a:defRPr/>
            </a:pPr>
            <a:r>
              <a:rPr lang="en-GB" dirty="0">
                <a:solidFill>
                  <a:schemeClr val="bg1"/>
                </a:solidFill>
                <a:ea typeface="ＭＳ Ｐゴシック" pitchFamily="34" charset="-128"/>
              </a:rPr>
              <a:t>Cut dwellings into mountains</a:t>
            </a:r>
          </a:p>
          <a:p>
            <a:pPr marL="457200" lvl="1" indent="0">
              <a:buNone/>
              <a:defRPr/>
            </a:pPr>
            <a:r>
              <a:rPr lang="en-GB" b="1" dirty="0">
                <a:ea typeface="ＭＳ Ｐゴシック" pitchFamily="34" charset="-128"/>
              </a:rPr>
              <a:t>- </a:t>
            </a:r>
            <a:r>
              <a:rPr lang="en-GB" sz="2800" b="1" dirty="0">
                <a:solidFill>
                  <a:srgbClr val="FFC000"/>
                </a:solidFill>
                <a:ea typeface="ＭＳ Ｐゴシック" pitchFamily="34" charset="-128"/>
              </a:rPr>
              <a:t>Midian</a:t>
            </a:r>
            <a:r>
              <a:rPr lang="en-GB" dirty="0">
                <a:ea typeface="ＭＳ Ｐゴシック" pitchFamily="34" charset="-128"/>
              </a:rPr>
              <a:t> (</a:t>
            </a:r>
            <a:r>
              <a:rPr lang="en-GB" b="1" dirty="0">
                <a:ea typeface="ＭＳ Ｐゴシック" pitchFamily="34" charset="-128"/>
              </a:rPr>
              <a:t>7x</a:t>
            </a:r>
            <a:r>
              <a:rPr lang="en-GB" dirty="0">
                <a:ea typeface="ＭＳ Ｐゴシック" pitchFamily="34" charset="-128"/>
              </a:rPr>
              <a:t>) (</a:t>
            </a:r>
            <a:r>
              <a:rPr lang="en-GB" b="1" dirty="0">
                <a:ea typeface="ＭＳ Ｐゴシック" pitchFamily="34" charset="-128"/>
              </a:rPr>
              <a:t>Midianites</a:t>
            </a:r>
            <a:r>
              <a:rPr lang="en-GB" dirty="0">
                <a:ea typeface="ＭＳ Ｐゴシック" pitchFamily="34" charset="-128"/>
              </a:rPr>
              <a:t>)</a:t>
            </a:r>
          </a:p>
          <a:p>
            <a:pPr lvl="2">
              <a:buFont typeface="Arial" panose="020B0604020202020204" pitchFamily="34" charset="0"/>
              <a:buChar char="•"/>
              <a:defRPr/>
            </a:pPr>
            <a:r>
              <a:rPr lang="en-GB" dirty="0">
                <a:solidFill>
                  <a:schemeClr val="bg1"/>
                </a:solidFill>
                <a:ea typeface="ＭＳ Ｐゴシック" pitchFamily="34" charset="-128"/>
              </a:rPr>
              <a:t>They must be important</a:t>
            </a:r>
          </a:p>
          <a:p>
            <a:pPr lvl="2">
              <a:buFont typeface="Arial" panose="020B0604020202020204" pitchFamily="34" charset="0"/>
              <a:buChar char="•"/>
              <a:defRPr/>
            </a:pPr>
            <a:r>
              <a:rPr lang="en-GB" dirty="0">
                <a:solidFill>
                  <a:schemeClr val="bg1"/>
                </a:solidFill>
                <a:ea typeface="ＭＳ Ｐゴシック" pitchFamily="34" charset="-128"/>
              </a:rPr>
              <a:t>Yet, all 3 civilisations are located </a:t>
            </a:r>
          </a:p>
          <a:p>
            <a:pPr marL="914400" lvl="2" indent="0">
              <a:buNone/>
              <a:defRPr/>
            </a:pPr>
            <a:r>
              <a:rPr lang="en-GB" dirty="0">
                <a:solidFill>
                  <a:schemeClr val="bg1"/>
                </a:solidFill>
                <a:ea typeface="ＭＳ Ｐゴシック" pitchFamily="34" charset="-128"/>
              </a:rPr>
              <a:t>    in  Northern Arabia and </a:t>
            </a:r>
            <a:r>
              <a:rPr lang="en-GB" u="sng" dirty="0">
                <a:solidFill>
                  <a:schemeClr val="bg1"/>
                </a:solidFill>
                <a:ea typeface="ＭＳ Ｐゴシック" pitchFamily="34" charset="-128"/>
              </a:rPr>
              <a:t>not</a:t>
            </a:r>
            <a:r>
              <a:rPr lang="en-GB" dirty="0">
                <a:solidFill>
                  <a:schemeClr val="bg1"/>
                </a:solidFill>
                <a:ea typeface="ＭＳ Ｐゴシック" pitchFamily="34" charset="-128"/>
              </a:rPr>
              <a:t> near  </a:t>
            </a:r>
            <a:r>
              <a:rPr lang="en-GB" sz="2800" b="1" u="sng" dirty="0">
                <a:solidFill>
                  <a:srgbClr val="FFC000"/>
                </a:solidFill>
                <a:ea typeface="ＭＳ Ｐゴシック" pitchFamily="34" charset="-128"/>
              </a:rPr>
              <a:t>MECCA</a:t>
            </a:r>
            <a:r>
              <a:rPr lang="en-GB" b="1" u="sng" dirty="0">
                <a:solidFill>
                  <a:srgbClr val="FFC000"/>
                </a:solidFill>
                <a:ea typeface="ＭＳ Ｐゴシック" pitchFamily="34" charset="-128"/>
              </a:rPr>
              <a:t>!</a:t>
            </a:r>
          </a:p>
          <a:p>
            <a:pPr marL="457200" indent="-457200">
              <a:buFont typeface="Arial" panose="020B0604020202020204" pitchFamily="34" charset="0"/>
              <a:buChar char="•"/>
              <a:defRPr/>
            </a:pPr>
            <a:r>
              <a:rPr lang="en-GB" sz="2800" b="1" dirty="0">
                <a:ea typeface="ＭＳ Ｐゴシック" pitchFamily="34" charset="-128"/>
              </a:rPr>
              <a:t>600 miles </a:t>
            </a:r>
            <a:r>
              <a:rPr lang="en-GB" sz="2800" b="1" u="sng" dirty="0">
                <a:ea typeface="ＭＳ Ｐゴシック" pitchFamily="34" charset="-128"/>
              </a:rPr>
              <a:t>too far NORTH</a:t>
            </a:r>
            <a:r>
              <a:rPr lang="en-GB" sz="2800" b="1" dirty="0">
                <a:ea typeface="ＭＳ Ｐゴシック" pitchFamily="34" charset="-128"/>
              </a:rPr>
              <a:t>!</a:t>
            </a:r>
          </a:p>
          <a:p>
            <a:endParaRPr lang="en-US" dirty="0"/>
          </a:p>
        </p:txBody>
      </p:sp>
      <p:sp>
        <p:nvSpPr>
          <p:cNvPr id="4" name="Text Placeholder 3"/>
          <p:cNvSpPr>
            <a:spLocks noGrp="1"/>
          </p:cNvSpPr>
          <p:nvPr>
            <p:ph type="body" sz="quarter" idx="10"/>
          </p:nvPr>
        </p:nvSpPr>
        <p:spPr>
          <a:xfrm>
            <a:off x="451701" y="1769704"/>
            <a:ext cx="6265985" cy="612286"/>
          </a:xfrm>
        </p:spPr>
        <p:txBody>
          <a:bodyPr>
            <a:normAutofit fontScale="92500"/>
          </a:bodyPr>
          <a:lstStyle/>
          <a:p>
            <a:r>
              <a:rPr lang="en-US" dirty="0">
                <a:solidFill>
                  <a:srgbClr val="FFC000"/>
                </a:solidFill>
              </a:rPr>
              <a:t>The Qur’an has just 65 Geographical references!</a:t>
            </a:r>
          </a:p>
        </p:txBody>
      </p:sp>
      <p:pic>
        <p:nvPicPr>
          <p:cNvPr id="5" name="Picture 4"/>
          <p:cNvPicPr>
            <a:picLocks noChangeAspect="1"/>
          </p:cNvPicPr>
          <p:nvPr/>
        </p:nvPicPr>
        <p:blipFill>
          <a:blip r:embed="rId2"/>
          <a:stretch>
            <a:fillRect/>
          </a:stretch>
        </p:blipFill>
        <p:spPr>
          <a:xfrm>
            <a:off x="8460093" y="2075847"/>
            <a:ext cx="3133616" cy="4145639"/>
          </a:xfrm>
          <a:prstGeom prst="rect">
            <a:avLst/>
          </a:prstGeom>
        </p:spPr>
      </p:pic>
    </p:spTree>
    <p:extLst>
      <p:ext uri="{BB962C8B-B14F-4D97-AF65-F5344CB8AC3E}">
        <p14:creationId xmlns:p14="http://schemas.microsoft.com/office/powerpoint/2010/main" val="311995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9AAD-FCBD-E944-89EB-7BD1409CFD92}"/>
              </a:ext>
            </a:extLst>
          </p:cNvPr>
          <p:cNvSpPr>
            <a:spLocks noGrp="1"/>
          </p:cNvSpPr>
          <p:nvPr>
            <p:ph type="title"/>
          </p:nvPr>
        </p:nvSpPr>
        <p:spPr>
          <a:xfrm>
            <a:off x="838202" y="72774"/>
            <a:ext cx="10161894" cy="719077"/>
          </a:xfrm>
        </p:spPr>
        <p:txBody>
          <a:bodyPr>
            <a:normAutofit/>
          </a:bodyPr>
          <a:lstStyle/>
          <a:p>
            <a:r>
              <a:rPr lang="en-US" dirty="0"/>
              <a:t>Note the Prophets who were buried in Mecca</a:t>
            </a:r>
          </a:p>
        </p:txBody>
      </p:sp>
      <p:sp>
        <p:nvSpPr>
          <p:cNvPr id="4" name="Content Placeholder 3">
            <a:extLst>
              <a:ext uri="{FF2B5EF4-FFF2-40B4-BE49-F238E27FC236}">
                <a16:creationId xmlns:a16="http://schemas.microsoft.com/office/drawing/2014/main" id="{F45FDDC9-FFC2-B841-9577-3195C412F44E}"/>
              </a:ext>
            </a:extLst>
          </p:cNvPr>
          <p:cNvSpPr>
            <a:spLocks noGrp="1"/>
          </p:cNvSpPr>
          <p:nvPr>
            <p:ph sz="quarter" idx="11"/>
          </p:nvPr>
        </p:nvSpPr>
        <p:spPr>
          <a:xfrm>
            <a:off x="838202" y="791852"/>
            <a:ext cx="10495083" cy="5457938"/>
          </a:xfrm>
        </p:spPr>
        <p:txBody>
          <a:bodyPr/>
          <a:lstStyle/>
          <a:p>
            <a:pPr marL="342900" indent="-342900">
              <a:buFont typeface="Arial" panose="020B0604020202020204" pitchFamily="34" charset="0"/>
              <a:buChar char="•"/>
            </a:pPr>
            <a:r>
              <a:rPr lang="en-US" sz="2000" dirty="0"/>
              <a:t>Adam and Eve</a:t>
            </a:r>
          </a:p>
          <a:p>
            <a:pPr marL="342900" indent="-342900">
              <a:buFont typeface="Arial" panose="020B0604020202020204" pitchFamily="34" charset="0"/>
              <a:buChar char="•"/>
            </a:pPr>
            <a:r>
              <a:rPr lang="en-US" sz="2000" dirty="0"/>
              <a:t>Seth</a:t>
            </a:r>
          </a:p>
          <a:p>
            <a:pPr marL="342900" indent="-342900">
              <a:buFont typeface="Arial" panose="020B0604020202020204" pitchFamily="34" charset="0"/>
              <a:buChar char="•"/>
            </a:pPr>
            <a:r>
              <a:rPr lang="en-US" sz="2000" dirty="0"/>
              <a:t>Ishmael</a:t>
            </a:r>
          </a:p>
          <a:p>
            <a:pPr marL="342900" indent="-342900">
              <a:buFont typeface="Arial" panose="020B0604020202020204" pitchFamily="34" charset="0"/>
              <a:buChar char="•"/>
            </a:pPr>
            <a:r>
              <a:rPr lang="en-US" sz="2000" dirty="0"/>
              <a:t>Noah</a:t>
            </a:r>
          </a:p>
          <a:p>
            <a:pPr marL="342900" indent="-342900">
              <a:buFont typeface="Arial" panose="020B0604020202020204" pitchFamily="34" charset="0"/>
              <a:buChar char="•"/>
            </a:pPr>
            <a:r>
              <a:rPr lang="en-US" sz="2000" u="sng" dirty="0"/>
              <a:t>Hud</a:t>
            </a:r>
            <a:r>
              <a:rPr lang="en-US" sz="2000" dirty="0"/>
              <a:t> (great-great grandson of Noah)</a:t>
            </a:r>
          </a:p>
          <a:p>
            <a:pPr marL="342900" indent="-342900">
              <a:buFont typeface="Arial" panose="020B0604020202020204" pitchFamily="34" charset="0"/>
              <a:buChar char="•"/>
            </a:pPr>
            <a:r>
              <a:rPr lang="en-US" sz="2000" u="sng" dirty="0"/>
              <a:t>Salih</a:t>
            </a:r>
            <a:r>
              <a:rPr lang="en-US" sz="2000" dirty="0"/>
              <a:t> (grandfather of Hagar)</a:t>
            </a:r>
          </a:p>
          <a:p>
            <a:pPr marL="342900" indent="-342900">
              <a:buFont typeface="Arial" panose="020B0604020202020204" pitchFamily="34" charset="0"/>
              <a:buChar char="•"/>
            </a:pPr>
            <a:r>
              <a:rPr lang="en-US" sz="2000" dirty="0"/>
              <a:t>Queen of </a:t>
            </a:r>
            <a:r>
              <a:rPr lang="en-US" sz="2000" dirty="0" err="1"/>
              <a:t>Shebah</a:t>
            </a:r>
            <a:endParaRPr lang="en-US" sz="2000" dirty="0"/>
          </a:p>
          <a:p>
            <a:pPr marL="342900" indent="-342900">
              <a:buFont typeface="Arial" panose="020B0604020202020204" pitchFamily="34" charset="0"/>
              <a:buChar char="•"/>
            </a:pPr>
            <a:r>
              <a:rPr lang="en-US" sz="2000" dirty="0"/>
              <a:t>Daniel</a:t>
            </a:r>
          </a:p>
          <a:p>
            <a:pPr marL="342900" indent="-342900">
              <a:buFont typeface="Arial" panose="020B0604020202020204" pitchFamily="34" charset="0"/>
              <a:buChar char="•"/>
            </a:pPr>
            <a:r>
              <a:rPr lang="en-US" sz="2000" dirty="0"/>
              <a:t>70 – 300 other prophets</a:t>
            </a:r>
          </a:p>
          <a:p>
            <a:pPr marL="342900" indent="-342900">
              <a:buFont typeface="Arial" panose="020B0604020202020204" pitchFamily="34" charset="0"/>
              <a:buChar char="•"/>
            </a:pPr>
            <a:r>
              <a:rPr lang="en-US" sz="2000" dirty="0"/>
              <a:t>All lived or died, and were buried (kneeling) in Mecca, so why can’t we find them?</a:t>
            </a:r>
          </a:p>
          <a:p>
            <a:pPr marL="342900" indent="-342900">
              <a:buFont typeface="Arial" panose="020B0604020202020204" pitchFamily="34" charset="0"/>
              <a:buChar char="•"/>
            </a:pPr>
            <a:r>
              <a:rPr lang="en-US" sz="2000" dirty="0"/>
              <a:t>This would mean that almost all of the Bible would have to be re-written, and all of the stories be re-directed 600 miles further south</a:t>
            </a:r>
          </a:p>
          <a:p>
            <a:pPr marL="342900" indent="-342900">
              <a:buFont typeface="Arial" panose="020B0604020202020204" pitchFamily="34" charset="0"/>
              <a:buChar char="•"/>
            </a:pPr>
            <a:r>
              <a:rPr lang="en-US" sz="2000" dirty="0"/>
              <a:t>Yet, there is so much evidence for the Biblical narrative historically, yet almost nothing for Islam’s</a:t>
            </a:r>
          </a:p>
          <a:p>
            <a:endParaRPr lang="en-US" dirty="0"/>
          </a:p>
        </p:txBody>
      </p:sp>
    </p:spTree>
    <p:extLst>
      <p:ext uri="{BB962C8B-B14F-4D97-AF65-F5344CB8AC3E}">
        <p14:creationId xmlns:p14="http://schemas.microsoft.com/office/powerpoint/2010/main" val="1020770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468700"/>
            <a:ext cx="10151690" cy="1465608"/>
          </a:xfrm>
        </p:spPr>
        <p:txBody>
          <a:bodyPr>
            <a:normAutofit fontScale="90000"/>
          </a:bodyPr>
          <a:lstStyle/>
          <a:p>
            <a:r>
              <a:rPr lang="en-US" dirty="0"/>
              <a:t>Earliest literary reference to Mecca’s existence: </a:t>
            </a:r>
            <a:r>
              <a:rPr lang="en-US" dirty="0">
                <a:solidFill>
                  <a:srgbClr val="10A4CE"/>
                </a:solidFill>
              </a:rPr>
              <a:t>Apocalypse of Pseudo-Methodius </a:t>
            </a:r>
            <a:r>
              <a:rPr lang="en-US" dirty="0" err="1">
                <a:solidFill>
                  <a:srgbClr val="10A4CE"/>
                </a:solidFill>
              </a:rPr>
              <a:t>Continuatio</a:t>
            </a:r>
            <a:r>
              <a:rPr lang="en-US" dirty="0">
                <a:solidFill>
                  <a:srgbClr val="10A4CE"/>
                </a:solidFill>
              </a:rPr>
              <a:t> </a:t>
            </a:r>
            <a:r>
              <a:rPr lang="en-US" dirty="0" err="1">
                <a:solidFill>
                  <a:srgbClr val="10A4CE"/>
                </a:solidFill>
              </a:rPr>
              <a:t>Byzantia</a:t>
            </a:r>
            <a:r>
              <a:rPr lang="en-US" dirty="0">
                <a:solidFill>
                  <a:srgbClr val="10A4CE"/>
                </a:solidFill>
              </a:rPr>
              <a:t> Arabica</a:t>
            </a:r>
          </a:p>
        </p:txBody>
      </p:sp>
      <p:sp>
        <p:nvSpPr>
          <p:cNvPr id="4" name="Content Placeholder 3"/>
          <p:cNvSpPr>
            <a:spLocks noGrp="1"/>
          </p:cNvSpPr>
          <p:nvPr>
            <p:ph sz="quarter" idx="11"/>
          </p:nvPr>
        </p:nvSpPr>
        <p:spPr>
          <a:xfrm>
            <a:off x="838202" y="2059536"/>
            <a:ext cx="10495083" cy="4605033"/>
          </a:xfrm>
        </p:spPr>
        <p:txBody>
          <a:bodyPr/>
          <a:lstStyle/>
          <a:p>
            <a:pPr marL="342900" lvl="0" indent="-342900" defTabSz="914400" fontAlgn="base">
              <a:lnSpc>
                <a:spcPct val="100000"/>
              </a:lnSpc>
              <a:spcBef>
                <a:spcPct val="20000"/>
              </a:spcBef>
              <a:spcAft>
                <a:spcPct val="0"/>
              </a:spcAft>
              <a:buClr>
                <a:srgbClr val="FFCC00"/>
              </a:buClr>
              <a:defRPr/>
            </a:pPr>
            <a:r>
              <a:rPr lang="en-US" sz="2800" b="1" kern="0" dirty="0">
                <a:solidFill>
                  <a:srgbClr val="CC9900"/>
                </a:solidFill>
                <a:ea typeface="Tahoma" panose="020B0604030504040204" pitchFamily="34" charset="0"/>
                <a:cs typeface="Tahoma" panose="020B0604030504040204" pitchFamily="34" charset="0"/>
              </a:rPr>
              <a:t>During the early reign of caliph </a:t>
            </a:r>
            <a:r>
              <a:rPr lang="en-US" sz="2800" b="1" kern="0" dirty="0" err="1">
                <a:solidFill>
                  <a:srgbClr val="CC9900"/>
                </a:solidFill>
                <a:ea typeface="Tahoma" panose="020B0604030504040204" pitchFamily="34" charset="0"/>
                <a:cs typeface="Tahoma" panose="020B0604030504040204" pitchFamily="34" charset="0"/>
              </a:rPr>
              <a:t>Hisham</a:t>
            </a:r>
            <a:r>
              <a:rPr lang="en-US" sz="2800" b="1" kern="0" dirty="0">
                <a:solidFill>
                  <a:srgbClr val="00007B"/>
                </a:solidFill>
                <a:ea typeface="Tahoma" panose="020B0604030504040204" pitchFamily="34" charset="0"/>
                <a:cs typeface="Tahoma" panose="020B0604030504040204" pitchFamily="34" charset="0"/>
              </a:rPr>
              <a:t> </a:t>
            </a:r>
          </a:p>
          <a:p>
            <a:pPr marL="342900" lvl="0" indent="-342900" defTabSz="914400" fontAlgn="base">
              <a:lnSpc>
                <a:spcPct val="100000"/>
              </a:lnSpc>
              <a:spcBef>
                <a:spcPct val="20000"/>
              </a:spcBef>
              <a:spcAft>
                <a:spcPct val="0"/>
              </a:spcAft>
              <a:buClr>
                <a:srgbClr val="FFCC00"/>
              </a:buClr>
              <a:defRPr/>
            </a:pPr>
            <a:r>
              <a:rPr lang="en-US" sz="2800" b="1" kern="0" dirty="0">
                <a:solidFill>
                  <a:srgbClr val="00007B"/>
                </a:solidFill>
                <a:ea typeface="Tahoma" panose="020B0604030504040204" pitchFamily="34" charset="0"/>
                <a:cs typeface="Tahoma" panose="020B0604030504040204" pitchFamily="34" charset="0"/>
              </a:rPr>
              <a:t>	</a:t>
            </a:r>
            <a:r>
              <a:rPr lang="en-US" sz="4400" kern="0" dirty="0">
                <a:solidFill>
                  <a:srgbClr val="00007B"/>
                </a:solidFill>
                <a:ea typeface="Tahoma" panose="020B0604030504040204" pitchFamily="34" charset="0"/>
                <a:cs typeface="Tahoma" panose="020B0604030504040204" pitchFamily="34" charset="0"/>
              </a:rPr>
              <a:t>- </a:t>
            </a:r>
            <a:r>
              <a:rPr lang="en-US" sz="4400" b="1" u="sng" kern="0" dirty="0">
                <a:solidFill>
                  <a:srgbClr val="00007B"/>
                </a:solidFill>
                <a:ea typeface="Tahoma" panose="020B0604030504040204" pitchFamily="34" charset="0"/>
                <a:cs typeface="Tahoma" panose="020B0604030504040204" pitchFamily="34" charset="0"/>
              </a:rPr>
              <a:t>741 AD!</a:t>
            </a:r>
            <a:endParaRPr lang="en-US" sz="4400" kern="0" dirty="0">
              <a:solidFill>
                <a:srgbClr val="00007B"/>
              </a:solidFill>
              <a:ea typeface="Tahoma" panose="020B0604030504040204" pitchFamily="34" charset="0"/>
              <a:cs typeface="Tahoma" panose="020B0604030504040204" pitchFamily="34" charset="0"/>
            </a:endParaRPr>
          </a:p>
          <a:p>
            <a:pPr marL="342900" lvl="0" indent="-342900" defTabSz="914400" fontAlgn="base">
              <a:lnSpc>
                <a:spcPct val="100000"/>
              </a:lnSpc>
              <a:spcBef>
                <a:spcPct val="20000"/>
              </a:spcBef>
              <a:spcAft>
                <a:spcPct val="0"/>
              </a:spcAft>
              <a:buClr>
                <a:srgbClr val="FFCC00"/>
              </a:buClr>
              <a:defRPr/>
            </a:pPr>
            <a:r>
              <a:rPr lang="en-US" sz="4400" kern="0" dirty="0">
                <a:solidFill>
                  <a:srgbClr val="00007B"/>
                </a:solidFill>
                <a:ea typeface="Tahoma" panose="020B0604030504040204" pitchFamily="34" charset="0"/>
                <a:cs typeface="Tahoma" panose="020B0604030504040204" pitchFamily="34" charset="0"/>
              </a:rPr>
              <a:t>	- </a:t>
            </a:r>
            <a:r>
              <a:rPr lang="en-GB" sz="2800" kern="0" dirty="0">
                <a:solidFill>
                  <a:srgbClr val="DADADA">
                    <a:lumMod val="10000"/>
                  </a:srgbClr>
                </a:solidFill>
                <a:ea typeface="Tahoma" panose="020B0604030504040204" pitchFamily="34" charset="0"/>
                <a:cs typeface="Tahoma" panose="020B0604030504040204" pitchFamily="34" charset="0"/>
              </a:rPr>
              <a:t>The earliest maps don</a:t>
            </a:r>
            <a:r>
              <a:rPr lang="en-GB" altLang="en-US" sz="2800" kern="0" dirty="0">
                <a:solidFill>
                  <a:srgbClr val="DADADA">
                    <a:lumMod val="10000"/>
                  </a:srgbClr>
                </a:solidFill>
                <a:ea typeface="Tahoma" panose="020B0604030504040204" pitchFamily="34" charset="0"/>
                <a:cs typeface="Tahoma" panose="020B0604030504040204" pitchFamily="34" charset="0"/>
              </a:rPr>
              <a:t>’</a:t>
            </a:r>
            <a:r>
              <a:rPr lang="en-GB" sz="2800" kern="0" dirty="0">
                <a:solidFill>
                  <a:srgbClr val="DADADA">
                    <a:lumMod val="10000"/>
                  </a:srgbClr>
                </a:solidFill>
                <a:ea typeface="Tahoma" panose="020B0604030504040204" pitchFamily="34" charset="0"/>
                <a:cs typeface="Tahoma" panose="020B0604030504040204" pitchFamily="34" charset="0"/>
              </a:rPr>
              <a:t>t show MECCA until</a:t>
            </a:r>
            <a:r>
              <a:rPr lang="is-IS" sz="2800" kern="0" dirty="0">
                <a:solidFill>
                  <a:srgbClr val="DADADA">
                    <a:lumMod val="10000"/>
                  </a:srgbClr>
                </a:solidFill>
                <a:ea typeface="Tahoma" panose="020B0604030504040204" pitchFamily="34" charset="0"/>
                <a:cs typeface="Tahoma" panose="020B0604030504040204" pitchFamily="34" charset="0"/>
              </a:rPr>
              <a:t>….</a:t>
            </a:r>
            <a:r>
              <a:rPr lang="en-GB" sz="2800" kern="0" dirty="0">
                <a:solidFill>
                  <a:srgbClr val="DADADA">
                    <a:lumMod val="10000"/>
                  </a:srgbClr>
                </a:solidFill>
                <a:ea typeface="Tahoma" panose="020B0604030504040204" pitchFamily="34" charset="0"/>
                <a:cs typeface="Tahoma" panose="020B0604030504040204" pitchFamily="34" charset="0"/>
              </a:rPr>
              <a:t> </a:t>
            </a:r>
            <a:r>
              <a:rPr lang="en-GB" sz="4400" b="1" u="sng" kern="0" dirty="0">
                <a:solidFill>
                  <a:srgbClr val="3222AA"/>
                </a:solidFill>
                <a:ea typeface="Tahoma" panose="020B0604030504040204" pitchFamily="34" charset="0"/>
                <a:cs typeface="Tahoma" panose="020B0604030504040204" pitchFamily="34" charset="0"/>
              </a:rPr>
              <a:t>900 AD</a:t>
            </a:r>
            <a:r>
              <a:rPr lang="en-GB" sz="4400" b="1" kern="0" dirty="0">
                <a:solidFill>
                  <a:srgbClr val="3222AA"/>
                </a:solidFill>
                <a:ea typeface="Tahoma" panose="020B0604030504040204" pitchFamily="34" charset="0"/>
                <a:cs typeface="Tahoma" panose="020B0604030504040204" pitchFamily="34" charset="0"/>
              </a:rPr>
              <a:t>!</a:t>
            </a:r>
          </a:p>
          <a:p>
            <a:pPr marL="742950" lvl="1" indent="-285750" algn="just" defTabSz="914400" fontAlgn="base">
              <a:lnSpc>
                <a:spcPct val="100000"/>
              </a:lnSpc>
              <a:spcBef>
                <a:spcPct val="20000"/>
              </a:spcBef>
              <a:spcAft>
                <a:spcPct val="0"/>
              </a:spcAft>
              <a:buFontTx/>
              <a:buChar char="–"/>
              <a:defRPr/>
            </a:pPr>
            <a:r>
              <a:rPr lang="en-GB" sz="2800" kern="0" dirty="0" err="1">
                <a:solidFill>
                  <a:srgbClr val="DADADA">
                    <a:lumMod val="10000"/>
                  </a:srgbClr>
                </a:solidFill>
                <a:ea typeface="Tahoma" panose="020B0604030504040204" pitchFamily="34" charset="0"/>
                <a:cs typeface="Tahoma" panose="020B0604030504040204" pitchFamily="34" charset="0"/>
              </a:rPr>
              <a:t>Cröne</a:t>
            </a:r>
            <a:r>
              <a:rPr lang="en-GB" sz="2800" kern="0" dirty="0">
                <a:solidFill>
                  <a:srgbClr val="DADADA">
                    <a:lumMod val="10000"/>
                  </a:srgbClr>
                </a:solidFill>
                <a:ea typeface="Tahoma" panose="020B0604030504040204" pitchFamily="34" charset="0"/>
                <a:cs typeface="Tahoma" panose="020B0604030504040204" pitchFamily="34" charset="0"/>
              </a:rPr>
              <a:t>: </a:t>
            </a:r>
            <a:r>
              <a:rPr lang="en-US" sz="2800" kern="0" dirty="0">
                <a:solidFill>
                  <a:srgbClr val="DADADA">
                    <a:lumMod val="10000"/>
                  </a:srgbClr>
                </a:solidFill>
                <a:ea typeface="Tahoma" panose="020B0604030504040204" pitchFamily="34" charset="0"/>
                <a:cs typeface="Tahoma" panose="020B0604030504040204" pitchFamily="34" charset="0"/>
              </a:rPr>
              <a:t>Greek trading documents refer to the towns of </a:t>
            </a:r>
            <a:r>
              <a:rPr lang="en-US" sz="2800" kern="0" dirty="0" err="1">
                <a:solidFill>
                  <a:srgbClr val="DADADA">
                    <a:lumMod val="10000"/>
                  </a:srgbClr>
                </a:solidFill>
                <a:ea typeface="Tahoma" panose="020B0604030504040204" pitchFamily="34" charset="0"/>
                <a:cs typeface="Tahoma" panose="020B0604030504040204" pitchFamily="34" charset="0"/>
              </a:rPr>
              <a:t>Ta</a:t>
            </a:r>
            <a:r>
              <a:rPr lang="en-US" altLang="en-US" sz="2800" kern="0" dirty="0" err="1">
                <a:solidFill>
                  <a:srgbClr val="DADADA">
                    <a:lumMod val="10000"/>
                  </a:srgbClr>
                </a:solidFill>
                <a:ea typeface="Tahoma" panose="020B0604030504040204" pitchFamily="34" charset="0"/>
                <a:cs typeface="Tahoma" panose="020B0604030504040204" pitchFamily="34" charset="0"/>
              </a:rPr>
              <a:t>’</a:t>
            </a:r>
            <a:r>
              <a:rPr lang="en-US" sz="2800" kern="0" dirty="0" err="1">
                <a:solidFill>
                  <a:srgbClr val="DADADA">
                    <a:lumMod val="10000"/>
                  </a:srgbClr>
                </a:solidFill>
                <a:ea typeface="Tahoma" panose="020B0604030504040204" pitchFamily="34" charset="0"/>
                <a:cs typeface="Tahoma" panose="020B0604030504040204" pitchFamily="34" charset="0"/>
              </a:rPr>
              <a:t>if</a:t>
            </a:r>
            <a:r>
              <a:rPr lang="en-US" sz="2800" kern="0" dirty="0">
                <a:solidFill>
                  <a:srgbClr val="DADADA">
                    <a:lumMod val="10000"/>
                  </a:srgbClr>
                </a:solidFill>
                <a:ea typeface="Tahoma" panose="020B0604030504040204" pitchFamily="34" charset="0"/>
                <a:cs typeface="Tahoma" panose="020B0604030504040204" pitchFamily="34" charset="0"/>
              </a:rPr>
              <a:t> (South-East of Mecca), </a:t>
            </a:r>
            <a:r>
              <a:rPr lang="en-US" sz="2800" kern="0" dirty="0" err="1">
                <a:solidFill>
                  <a:srgbClr val="DADADA">
                    <a:lumMod val="10000"/>
                  </a:srgbClr>
                </a:solidFill>
                <a:ea typeface="Tahoma" panose="020B0604030504040204" pitchFamily="34" charset="0"/>
                <a:cs typeface="Tahoma" panose="020B0604030504040204" pitchFamily="34" charset="0"/>
              </a:rPr>
              <a:t>Yathrib</a:t>
            </a:r>
            <a:r>
              <a:rPr lang="en-US" sz="2800" kern="0" dirty="0">
                <a:solidFill>
                  <a:srgbClr val="DADADA">
                    <a:lumMod val="10000"/>
                  </a:srgbClr>
                </a:solidFill>
                <a:ea typeface="Tahoma" panose="020B0604030504040204" pitchFamily="34" charset="0"/>
                <a:cs typeface="Tahoma" panose="020B0604030504040204" pitchFamily="34" charset="0"/>
              </a:rPr>
              <a:t> (later Medina), </a:t>
            </a:r>
            <a:r>
              <a:rPr lang="en-US" sz="2800" kern="0" dirty="0" err="1">
                <a:solidFill>
                  <a:srgbClr val="DADADA">
                    <a:lumMod val="10000"/>
                  </a:srgbClr>
                </a:solidFill>
                <a:ea typeface="Tahoma" panose="020B0604030504040204" pitchFamily="34" charset="0"/>
                <a:cs typeface="Tahoma" panose="020B0604030504040204" pitchFamily="34" charset="0"/>
              </a:rPr>
              <a:t>Kaybar</a:t>
            </a:r>
            <a:r>
              <a:rPr lang="en-US" sz="2800" kern="0" dirty="0">
                <a:solidFill>
                  <a:srgbClr val="DADADA">
                    <a:lumMod val="10000"/>
                  </a:srgbClr>
                </a:solidFill>
                <a:ea typeface="Tahoma" panose="020B0604030504040204" pitchFamily="34" charset="0"/>
                <a:cs typeface="Tahoma" panose="020B0604030504040204" pitchFamily="34" charset="0"/>
              </a:rPr>
              <a:t> , but </a:t>
            </a:r>
            <a:r>
              <a:rPr lang="en-US" sz="2800" u="sng" kern="0" dirty="0">
                <a:solidFill>
                  <a:srgbClr val="DADADA">
                    <a:lumMod val="10000"/>
                  </a:srgbClr>
                </a:solidFill>
                <a:ea typeface="Tahoma" panose="020B0604030504040204" pitchFamily="34" charset="0"/>
                <a:cs typeface="Tahoma" panose="020B0604030504040204" pitchFamily="34" charset="0"/>
              </a:rPr>
              <a:t>never Mecca</a:t>
            </a:r>
            <a:r>
              <a:rPr lang="en-US" sz="2800" b="1" u="sng" kern="0" dirty="0">
                <a:solidFill>
                  <a:srgbClr val="DADADA">
                    <a:lumMod val="10000"/>
                  </a:srgbClr>
                </a:solidFill>
                <a:effectLst>
                  <a:outerShdw blurRad="38100" dist="38100" dir="2700000" algn="tl">
                    <a:srgbClr val="000000">
                      <a:alpha val="43137"/>
                    </a:srgbClr>
                  </a:outerShdw>
                </a:effectLst>
                <a:ea typeface="Tahoma" panose="020B0604030504040204" pitchFamily="34" charset="0"/>
                <a:cs typeface="Tahoma" panose="020B0604030504040204" pitchFamily="34" charset="0"/>
              </a:rPr>
              <a:t>!</a:t>
            </a:r>
          </a:p>
          <a:p>
            <a:endParaRPr lang="en-US" dirty="0"/>
          </a:p>
        </p:txBody>
      </p:sp>
      <p:sp>
        <p:nvSpPr>
          <p:cNvPr id="7" name="Text Placeholder 2">
            <a:extLst>
              <a:ext uri="{FF2B5EF4-FFF2-40B4-BE49-F238E27FC236}">
                <a16:creationId xmlns:a16="http://schemas.microsoft.com/office/drawing/2014/main" id="{B6E1D5B4-F3AB-AE4B-8F9B-FCB9D8202A77}"/>
              </a:ext>
            </a:extLst>
          </p:cNvPr>
          <p:cNvSpPr txBox="1">
            <a:spLocks/>
          </p:cNvSpPr>
          <p:nvPr/>
        </p:nvSpPr>
        <p:spPr>
          <a:xfrm>
            <a:off x="1143002" y="2239108"/>
            <a:ext cx="6592745" cy="474784"/>
          </a:xfrm>
          <a:prstGeom prst="rect">
            <a:avLst/>
          </a:prstGeom>
        </p:spPr>
        <p:txBody>
          <a:bodyPr vert="horz" wrap="square" lIns="91440" tIns="45720" rIns="91440" bIns="45720" rtlCol="0" anchor="b">
            <a:noAutofit/>
          </a:bodyPr>
          <a:lstStyle>
            <a:lvl1pPr marL="0" indent="0" algn="l" defTabSz="1219170" rtl="0" eaLnBrk="1" latinLnBrk="0" hangingPunct="1">
              <a:lnSpc>
                <a:spcPct val="90000"/>
              </a:lnSpc>
              <a:spcBef>
                <a:spcPts val="1333"/>
              </a:spcBef>
              <a:buFont typeface="Arial"/>
              <a:buNone/>
              <a:defRPr sz="2400" kern="1200" baseline="0">
                <a:solidFill>
                  <a:srgbClr val="0070C0"/>
                </a:solidFill>
                <a:latin typeface="+mn-lt"/>
                <a:ea typeface="+mn-ea"/>
                <a:cs typeface="+mn-cs"/>
              </a:defRPr>
            </a:lvl1pPr>
            <a:lvl2pPr marL="715415" indent="-309026" algn="l" defTabSz="1219170" rtl="0" eaLnBrk="1" latinLnBrk="0" hangingPunct="1">
              <a:lnSpc>
                <a:spcPct val="90000"/>
              </a:lnSpc>
              <a:spcBef>
                <a:spcPts val="667"/>
              </a:spcBef>
              <a:buFont typeface="Arial"/>
              <a:buChar char="•"/>
              <a:tabLst/>
              <a:defRPr sz="24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ppleSystemUIFont" charset="-120"/>
              <a:buChar char="-"/>
              <a:defRPr sz="2300" i="1" kern="1200">
                <a:solidFill>
                  <a:schemeClr val="tx1">
                    <a:lumMod val="50000"/>
                    <a:lumOff val="50000"/>
                  </a:schemeClr>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a:lstStyle>
          <a:p>
            <a:pPr marL="0" marR="0" lvl="0" indent="0" algn="l" defTabSz="1219170" rtl="0" eaLnBrk="1" fontAlgn="auto" latinLnBrk="0" hangingPunct="1">
              <a:lnSpc>
                <a:spcPct val="90000"/>
              </a:lnSpc>
              <a:spcBef>
                <a:spcPts val="1333"/>
              </a:spcBef>
              <a:spcAft>
                <a:spcPts val="0"/>
              </a:spcAft>
              <a:buClrTx/>
              <a:buSzTx/>
              <a:buFont typeface="Arial"/>
              <a:buNone/>
              <a:tabLst/>
              <a:defRPr/>
            </a:pPr>
            <a:endPar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369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Map&#10;&#10;Description automatically generated">
            <a:extLst>
              <a:ext uri="{FF2B5EF4-FFF2-40B4-BE49-F238E27FC236}">
                <a16:creationId xmlns:a16="http://schemas.microsoft.com/office/drawing/2014/main" id="{7529AF54-074F-4503-A2DE-F97F7D12BC6F}"/>
              </a:ext>
            </a:extLst>
          </p:cNvPr>
          <p:cNvPicPr>
            <a:picLocks noGrp="1" noChangeAspect="1"/>
          </p:cNvPicPr>
          <p:nvPr>
            <p:ph idx="1"/>
          </p:nvPr>
        </p:nvPicPr>
        <p:blipFill>
          <a:blip r:embed="rId2"/>
          <a:stretch>
            <a:fillRect/>
          </a:stretch>
        </p:blipFill>
        <p:spPr>
          <a:xfrm>
            <a:off x="2488505" y="1925392"/>
            <a:ext cx="7241260" cy="4440963"/>
          </a:xfrm>
        </p:spPr>
      </p:pic>
      <p:sp>
        <p:nvSpPr>
          <p:cNvPr id="2" name="Title 1"/>
          <p:cNvSpPr>
            <a:spLocks noGrp="1"/>
          </p:cNvSpPr>
          <p:nvPr>
            <p:ph type="title"/>
          </p:nvPr>
        </p:nvSpPr>
        <p:spPr>
          <a:xfrm>
            <a:off x="393539" y="353551"/>
            <a:ext cx="9664861" cy="1325563"/>
          </a:xfrm>
        </p:spPr>
        <p:txBody>
          <a:bodyPr>
            <a:normAutofit fontScale="90000"/>
          </a:bodyPr>
          <a:lstStyle/>
          <a:p>
            <a:r>
              <a:rPr lang="en-US" dirty="0"/>
              <a:t>Ptolemy’s 2</a:t>
            </a:r>
            <a:r>
              <a:rPr lang="en-US" baseline="30000" dirty="0"/>
              <a:t>nd</a:t>
            </a:r>
            <a:r>
              <a:rPr lang="en-US" dirty="0"/>
              <a:t> century References, mapped</a:t>
            </a:r>
            <a:br>
              <a:rPr lang="en-US" dirty="0"/>
            </a:br>
            <a:r>
              <a:rPr lang="en-US" sz="2200" dirty="0"/>
              <a:t>(Created by </a:t>
            </a:r>
            <a:r>
              <a:rPr lang="en-US" sz="2200" dirty="0" err="1">
                <a:solidFill>
                  <a:schemeClr val="bg2">
                    <a:lumMod val="10000"/>
                  </a:schemeClr>
                </a:solidFill>
                <a:highlight>
                  <a:srgbClr val="FFFF00"/>
                </a:highlight>
              </a:rPr>
              <a:t>Lienhart</a:t>
            </a:r>
            <a:r>
              <a:rPr lang="en-US" sz="2200" dirty="0">
                <a:solidFill>
                  <a:schemeClr val="bg2">
                    <a:lumMod val="10000"/>
                  </a:schemeClr>
                </a:solidFill>
                <a:highlight>
                  <a:srgbClr val="FFFF00"/>
                </a:highlight>
              </a:rPr>
              <a:t> </a:t>
            </a:r>
            <a:r>
              <a:rPr lang="en-US" sz="2200" dirty="0" err="1">
                <a:solidFill>
                  <a:schemeClr val="bg2">
                    <a:lumMod val="10000"/>
                  </a:schemeClr>
                </a:solidFill>
                <a:highlight>
                  <a:srgbClr val="FFFF00"/>
                </a:highlight>
              </a:rPr>
              <a:t>Holle</a:t>
            </a:r>
            <a:r>
              <a:rPr lang="en-US" sz="2200" dirty="0">
                <a:solidFill>
                  <a:schemeClr val="bg2">
                    <a:lumMod val="10000"/>
                  </a:schemeClr>
                </a:solidFill>
                <a:highlight>
                  <a:srgbClr val="FFFF00"/>
                </a:highlight>
              </a:rPr>
              <a:t> - 1482</a:t>
            </a:r>
            <a:r>
              <a:rPr lang="en-US" sz="2200" dirty="0"/>
              <a:t>)</a:t>
            </a:r>
            <a:br>
              <a:rPr lang="en-US" dirty="0"/>
            </a:br>
            <a:r>
              <a:rPr lang="en-GB" dirty="0"/>
              <a:t>Mecca doesn’t exist</a:t>
            </a:r>
            <a:endParaRPr lang="en-US" dirty="0"/>
          </a:p>
        </p:txBody>
      </p:sp>
      <p:sp>
        <p:nvSpPr>
          <p:cNvPr id="4" name="Rectangle 3">
            <a:extLst>
              <a:ext uri="{FF2B5EF4-FFF2-40B4-BE49-F238E27FC236}">
                <a16:creationId xmlns:a16="http://schemas.microsoft.com/office/drawing/2014/main" id="{E07CB774-9177-8045-AF89-BEA76DF55F17}"/>
              </a:ext>
            </a:extLst>
          </p:cNvPr>
          <p:cNvSpPr/>
          <p:nvPr/>
        </p:nvSpPr>
        <p:spPr>
          <a:xfrm>
            <a:off x="3953235" y="4044768"/>
            <a:ext cx="405033"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4D0525EC-D1F3-403D-A134-E266DD586B10}"/>
              </a:ext>
            </a:extLst>
          </p:cNvPr>
          <p:cNvSpPr txBox="1"/>
          <p:nvPr/>
        </p:nvSpPr>
        <p:spPr>
          <a:xfrm>
            <a:off x="2843350" y="5099726"/>
            <a:ext cx="10187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289"/>
                </a:solidFill>
                <a:effectLst/>
                <a:highlight>
                  <a:srgbClr val="FFFF00"/>
                </a:highlight>
                <a:uLnTx/>
                <a:uFillTx/>
                <a:latin typeface="Calibri" panose="020F0502020204030204"/>
                <a:ea typeface="+mn-ea"/>
                <a:cs typeface="+mn-cs"/>
              </a:rPr>
              <a:t>Where’s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289"/>
                </a:solidFill>
                <a:effectLst/>
                <a:highlight>
                  <a:srgbClr val="FFFF00"/>
                </a:highlight>
                <a:uLnTx/>
                <a:uFillTx/>
                <a:latin typeface="Calibri" panose="020F0502020204030204"/>
                <a:ea typeface="+mn-ea"/>
                <a:cs typeface="+mn-cs"/>
              </a:rPr>
              <a:t>Mecca?</a:t>
            </a:r>
            <a:endParaRPr kumimoji="0" lang="en-GB" sz="1800" b="1" i="0" u="none" strike="noStrike" kern="1200" cap="none" spc="0" normalizeH="0" baseline="0" noProof="0" dirty="0">
              <a:ln>
                <a:noFill/>
              </a:ln>
              <a:solidFill>
                <a:srgbClr val="004289"/>
              </a:solidFill>
              <a:effectLst/>
              <a:highlight>
                <a:srgbClr val="FFFF00"/>
              </a:highlight>
              <a:uLnTx/>
              <a:uFillTx/>
              <a:latin typeface="Calibri" panose="020F0502020204030204"/>
              <a:ea typeface="+mn-ea"/>
              <a:cs typeface="+mn-cs"/>
            </a:endParaRPr>
          </a:p>
        </p:txBody>
      </p:sp>
      <p:sp>
        <p:nvSpPr>
          <p:cNvPr id="6" name="Left Arrow 28">
            <a:extLst>
              <a:ext uri="{FF2B5EF4-FFF2-40B4-BE49-F238E27FC236}">
                <a16:creationId xmlns:a16="http://schemas.microsoft.com/office/drawing/2014/main" id="{7A647049-2D27-4ECA-887F-2CF2450DF3A6}"/>
              </a:ext>
            </a:extLst>
          </p:cNvPr>
          <p:cNvSpPr/>
          <p:nvPr/>
        </p:nvSpPr>
        <p:spPr>
          <a:xfrm rot="8271433">
            <a:off x="3406971" y="4683977"/>
            <a:ext cx="780288" cy="206727"/>
          </a:xfrm>
          <a:prstGeom prst="leftArrow">
            <a:avLst/>
          </a:prstGeom>
          <a:solidFill>
            <a:srgbClr val="FFFF00"/>
          </a:solidFill>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8C3F7E3-FEED-4A3F-BD8B-E9DA80A6D166}"/>
              </a:ext>
            </a:extLst>
          </p:cNvPr>
          <p:cNvSpPr txBox="1"/>
          <p:nvPr/>
        </p:nvSpPr>
        <p:spPr>
          <a:xfrm>
            <a:off x="2712923" y="1990721"/>
            <a:ext cx="2699778"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2</a:t>
            </a:r>
            <a:r>
              <a:rPr kumimoji="0" lang="en-US" sz="1800" b="1" i="0" u="none" strike="noStrike" kern="1200" cap="none" spc="0" normalizeH="0" baseline="30000" noProof="0" dirty="0">
                <a:ln>
                  <a:noFill/>
                </a:ln>
                <a:solidFill>
                  <a:srgbClr val="145A9D"/>
                </a:solidFill>
                <a:effectLst/>
                <a:uLnTx/>
                <a:uFillTx/>
                <a:latin typeface="Calibri" panose="020F0502020204030204"/>
                <a:ea typeface="+mn-ea"/>
                <a:cs typeface="+mn-cs"/>
              </a:rPr>
              <a:t>nd</a:t>
            </a: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 Century Map of Arabia</a:t>
            </a:r>
            <a:endParaRPr kumimoji="0" lang="en-GB" sz="1800" b="1" i="0" u="none" strike="noStrike" kern="1200" cap="none" spc="0" normalizeH="0" baseline="0" noProof="0" dirty="0">
              <a:ln>
                <a:noFill/>
              </a:ln>
              <a:solidFill>
                <a:srgbClr val="145A9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66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223" y="1858114"/>
            <a:ext cx="6855690" cy="906163"/>
          </a:xfrm>
        </p:spPr>
        <p:txBody>
          <a:bodyPr/>
          <a:lstStyle/>
          <a:p>
            <a:r>
              <a:rPr lang="en-US" dirty="0"/>
              <a:t>4 areas we must investigate…</a:t>
            </a:r>
          </a:p>
        </p:txBody>
      </p:sp>
      <p:sp>
        <p:nvSpPr>
          <p:cNvPr id="4" name="Content Placeholder 3"/>
          <p:cNvSpPr>
            <a:spLocks noGrp="1"/>
          </p:cNvSpPr>
          <p:nvPr>
            <p:ph sz="quarter" idx="12"/>
          </p:nvPr>
        </p:nvSpPr>
        <p:spPr>
          <a:xfrm>
            <a:off x="822223" y="2998694"/>
            <a:ext cx="10547554" cy="2913418"/>
          </a:xfrm>
        </p:spPr>
        <p:txBody>
          <a:bodyPr/>
          <a:lstStyle/>
          <a:p>
            <a:r>
              <a:rPr lang="en-US" sz="3200" dirty="0"/>
              <a:t>[1] THE PROBLEM WITH THE SOURCES</a:t>
            </a:r>
          </a:p>
          <a:p>
            <a:r>
              <a:rPr lang="en-US" sz="3200" dirty="0"/>
              <a:t>[2] THE PROBLEM WITH MECCA</a:t>
            </a:r>
          </a:p>
          <a:p>
            <a:r>
              <a:rPr lang="en-US" sz="3200" dirty="0"/>
              <a:t>[3] THE PROBLEM WITH EARLY ISLAM</a:t>
            </a:r>
          </a:p>
          <a:p>
            <a:r>
              <a:rPr lang="en-US" sz="3200" dirty="0"/>
              <a:t>[4] THE PROBLEM WITH THE QUR’AN</a:t>
            </a:r>
          </a:p>
          <a:p>
            <a:endParaRPr lang="en-US" sz="1800" dirty="0"/>
          </a:p>
          <a:p>
            <a:endParaRPr lang="en-US" sz="1800" dirty="0"/>
          </a:p>
        </p:txBody>
      </p:sp>
    </p:spTree>
    <p:extLst>
      <p:ext uri="{BB962C8B-B14F-4D97-AF65-F5344CB8AC3E}">
        <p14:creationId xmlns:p14="http://schemas.microsoft.com/office/powerpoint/2010/main" val="3775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Map&#10;&#10;Description automatically generated">
            <a:extLst>
              <a:ext uri="{FF2B5EF4-FFF2-40B4-BE49-F238E27FC236}">
                <a16:creationId xmlns:a16="http://schemas.microsoft.com/office/drawing/2014/main" id="{3AE812C6-250B-4C19-B66D-8950A85AEE98}"/>
              </a:ext>
            </a:extLst>
          </p:cNvPr>
          <p:cNvPicPr>
            <a:picLocks noGrp="1" noChangeAspect="1"/>
          </p:cNvPicPr>
          <p:nvPr>
            <p:ph idx="1"/>
          </p:nvPr>
        </p:nvPicPr>
        <p:blipFill>
          <a:blip r:embed="rId2"/>
          <a:stretch>
            <a:fillRect/>
          </a:stretch>
        </p:blipFill>
        <p:spPr>
          <a:xfrm>
            <a:off x="2449706" y="1679114"/>
            <a:ext cx="6456205" cy="4906963"/>
          </a:xfrm>
        </p:spPr>
      </p:pic>
      <p:sp>
        <p:nvSpPr>
          <p:cNvPr id="2" name="Title 1"/>
          <p:cNvSpPr>
            <a:spLocks noGrp="1"/>
          </p:cNvSpPr>
          <p:nvPr>
            <p:ph type="title"/>
          </p:nvPr>
        </p:nvSpPr>
        <p:spPr>
          <a:xfrm>
            <a:off x="393539" y="353551"/>
            <a:ext cx="9850978" cy="1325563"/>
          </a:xfrm>
        </p:spPr>
        <p:txBody>
          <a:bodyPr>
            <a:normAutofit fontScale="90000"/>
          </a:bodyPr>
          <a:lstStyle/>
          <a:p>
            <a:r>
              <a:rPr lang="en-US" dirty="0"/>
              <a:t>Ptolemy’s 2</a:t>
            </a:r>
            <a:r>
              <a:rPr lang="en-US" baseline="30000" dirty="0"/>
              <a:t>nd</a:t>
            </a:r>
            <a:r>
              <a:rPr lang="en-US" dirty="0"/>
              <a:t> century References, mapped</a:t>
            </a:r>
            <a:br>
              <a:rPr lang="en-US" dirty="0"/>
            </a:br>
            <a:r>
              <a:rPr lang="en-US" sz="2000" dirty="0"/>
              <a:t>(Created by </a:t>
            </a:r>
            <a:r>
              <a:rPr lang="en-US" sz="2000" dirty="0">
                <a:solidFill>
                  <a:schemeClr val="bg2">
                    <a:lumMod val="10000"/>
                  </a:schemeClr>
                </a:solidFill>
                <a:highlight>
                  <a:srgbClr val="FFFF00"/>
                </a:highlight>
              </a:rPr>
              <a:t>Laurent Fries – 1541 AD</a:t>
            </a:r>
            <a:r>
              <a:rPr lang="en-US" sz="2000" dirty="0"/>
              <a:t>)</a:t>
            </a:r>
            <a:br>
              <a:rPr lang="en-US" dirty="0"/>
            </a:br>
            <a:r>
              <a:rPr lang="en-GB" dirty="0"/>
              <a:t>Mecca doesn’t exist at all!!</a:t>
            </a:r>
            <a:endParaRPr lang="en-US" dirty="0"/>
          </a:p>
        </p:txBody>
      </p:sp>
      <p:sp>
        <p:nvSpPr>
          <p:cNvPr id="4" name="Rectangle 3">
            <a:extLst>
              <a:ext uri="{FF2B5EF4-FFF2-40B4-BE49-F238E27FC236}">
                <a16:creationId xmlns:a16="http://schemas.microsoft.com/office/drawing/2014/main" id="{B429BD14-2462-8C4C-8841-BB67C81762B2}"/>
              </a:ext>
            </a:extLst>
          </p:cNvPr>
          <p:cNvSpPr/>
          <p:nvPr/>
        </p:nvSpPr>
        <p:spPr>
          <a:xfrm>
            <a:off x="3868047" y="3450635"/>
            <a:ext cx="405033"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0000"/>
                </a:solidFill>
                <a:effectLst/>
                <a:uLnTx/>
                <a:uFillTx/>
                <a:latin typeface="Calibri" panose="020F0502020204030204"/>
                <a:ea typeface="+mn-ea"/>
                <a:cs typeface="+mn-cs"/>
              </a:rPr>
              <a:t>?</a:t>
            </a:r>
          </a:p>
        </p:txBody>
      </p:sp>
      <p:sp>
        <p:nvSpPr>
          <p:cNvPr id="5" name="TextBox 4">
            <a:extLst>
              <a:ext uri="{FF2B5EF4-FFF2-40B4-BE49-F238E27FC236}">
                <a16:creationId xmlns:a16="http://schemas.microsoft.com/office/drawing/2014/main" id="{84488B90-A380-44F0-8FC2-551ACAE29C51}"/>
              </a:ext>
            </a:extLst>
          </p:cNvPr>
          <p:cNvSpPr txBox="1"/>
          <p:nvPr/>
        </p:nvSpPr>
        <p:spPr>
          <a:xfrm>
            <a:off x="2668859" y="4882308"/>
            <a:ext cx="10187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Where’s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Mecca?</a:t>
            </a:r>
            <a:endParaRPr kumimoji="0" lang="en-GB"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endParaRPr>
          </a:p>
        </p:txBody>
      </p:sp>
      <p:sp>
        <p:nvSpPr>
          <p:cNvPr id="7" name="Left Arrow 28">
            <a:extLst>
              <a:ext uri="{FF2B5EF4-FFF2-40B4-BE49-F238E27FC236}">
                <a16:creationId xmlns:a16="http://schemas.microsoft.com/office/drawing/2014/main" id="{D789826E-FED8-4D07-BB4F-008E7C58205E}"/>
              </a:ext>
            </a:extLst>
          </p:cNvPr>
          <p:cNvSpPr/>
          <p:nvPr/>
        </p:nvSpPr>
        <p:spPr>
          <a:xfrm rot="6888716">
            <a:off x="3258901" y="4351238"/>
            <a:ext cx="1037847" cy="165207"/>
          </a:xfrm>
          <a:prstGeom prst="leftArrow">
            <a:avLst/>
          </a:prstGeom>
          <a:solidFill>
            <a:srgbClr val="FFFF00"/>
          </a:solidFill>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6C315AD-65C2-4D43-A0F8-4A4D44FDC6BD}"/>
              </a:ext>
            </a:extLst>
          </p:cNvPr>
          <p:cNvSpPr txBox="1"/>
          <p:nvPr/>
        </p:nvSpPr>
        <p:spPr>
          <a:xfrm>
            <a:off x="2651054" y="1755739"/>
            <a:ext cx="2667974"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2</a:t>
            </a:r>
            <a:r>
              <a:rPr kumimoji="0" lang="en-US" sz="1800" b="1" i="0" u="none" strike="noStrike" kern="1200" cap="none" spc="0" normalizeH="0" baseline="30000" noProof="0" dirty="0">
                <a:ln>
                  <a:noFill/>
                </a:ln>
                <a:solidFill>
                  <a:srgbClr val="145A9D"/>
                </a:solidFill>
                <a:effectLst/>
                <a:uLnTx/>
                <a:uFillTx/>
                <a:latin typeface="Calibri" panose="020F0502020204030204"/>
                <a:ea typeface="+mn-ea"/>
                <a:cs typeface="+mn-cs"/>
              </a:rPr>
              <a:t>nd</a:t>
            </a: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 century Map of Arabia</a:t>
            </a:r>
            <a:endParaRPr kumimoji="0" lang="en-GB" sz="1800" b="1" i="0" u="none" strike="noStrike" kern="1200" cap="none" spc="0" normalizeH="0" baseline="0" noProof="0" dirty="0">
              <a:ln>
                <a:noFill/>
              </a:ln>
              <a:solidFill>
                <a:srgbClr val="145A9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01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39" y="353551"/>
            <a:ext cx="9664861" cy="1325563"/>
          </a:xfrm>
        </p:spPr>
        <p:txBody>
          <a:bodyPr>
            <a:normAutofit fontScale="90000"/>
          </a:bodyPr>
          <a:lstStyle/>
          <a:p>
            <a:r>
              <a:rPr lang="en-US" dirty="0"/>
              <a:t>Ptolemy’s 2</a:t>
            </a:r>
            <a:r>
              <a:rPr lang="en-US" baseline="30000" dirty="0"/>
              <a:t>nd</a:t>
            </a:r>
            <a:r>
              <a:rPr lang="en-US" dirty="0"/>
              <a:t> century References, mapped</a:t>
            </a:r>
            <a:br>
              <a:rPr lang="en-US" dirty="0"/>
            </a:br>
            <a:r>
              <a:rPr lang="en-US" sz="2200" dirty="0"/>
              <a:t>(Created by </a:t>
            </a:r>
            <a:r>
              <a:rPr lang="en-US" sz="2200" dirty="0">
                <a:solidFill>
                  <a:schemeClr val="bg2">
                    <a:lumMod val="10000"/>
                  </a:schemeClr>
                </a:solidFill>
                <a:highlight>
                  <a:srgbClr val="FFFF00"/>
                </a:highlight>
              </a:rPr>
              <a:t>Sebastian Munster - 1571</a:t>
            </a:r>
            <a:r>
              <a:rPr lang="en-US" sz="2200" dirty="0"/>
              <a:t>)</a:t>
            </a:r>
            <a:br>
              <a:rPr lang="en-US" dirty="0"/>
            </a:br>
            <a:r>
              <a:rPr lang="en-GB" dirty="0"/>
              <a:t>Mecca still doesn’t exist</a:t>
            </a:r>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9096" t="1865" r="9881" b="5464"/>
          <a:stretch/>
        </p:blipFill>
        <p:spPr>
          <a:xfrm>
            <a:off x="2537254" y="1771135"/>
            <a:ext cx="7068065" cy="4547287"/>
          </a:xfrm>
          <a:prstGeom prst="rect">
            <a:avLst/>
          </a:prstGeom>
        </p:spPr>
      </p:pic>
      <p:sp>
        <p:nvSpPr>
          <p:cNvPr id="4" name="Rectangle 3">
            <a:extLst>
              <a:ext uri="{FF2B5EF4-FFF2-40B4-BE49-F238E27FC236}">
                <a16:creationId xmlns:a16="http://schemas.microsoft.com/office/drawing/2014/main" id="{E07CB774-9177-8045-AF89-BEA76DF55F17}"/>
              </a:ext>
            </a:extLst>
          </p:cNvPr>
          <p:cNvSpPr/>
          <p:nvPr/>
        </p:nvSpPr>
        <p:spPr>
          <a:xfrm>
            <a:off x="4471873" y="4158519"/>
            <a:ext cx="405033"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solidFill>
                  <a:srgbClr val="FF0000"/>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4D0525EC-D1F3-403D-A134-E266DD586B10}"/>
              </a:ext>
            </a:extLst>
          </p:cNvPr>
          <p:cNvSpPr txBox="1"/>
          <p:nvPr/>
        </p:nvSpPr>
        <p:spPr>
          <a:xfrm>
            <a:off x="2712923" y="5448927"/>
            <a:ext cx="101874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Where’s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Mecca?</a:t>
            </a:r>
            <a:endPar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6" name="Left Arrow 28">
            <a:extLst>
              <a:ext uri="{FF2B5EF4-FFF2-40B4-BE49-F238E27FC236}">
                <a16:creationId xmlns:a16="http://schemas.microsoft.com/office/drawing/2014/main" id="{7A647049-2D27-4ECA-887F-2CF2450DF3A6}"/>
              </a:ext>
            </a:extLst>
          </p:cNvPr>
          <p:cNvSpPr/>
          <p:nvPr/>
        </p:nvSpPr>
        <p:spPr>
          <a:xfrm rot="8271433">
            <a:off x="3435700" y="5002767"/>
            <a:ext cx="1280184" cy="127574"/>
          </a:xfrm>
          <a:prstGeom prst="leftArrow">
            <a:avLst/>
          </a:prstGeom>
          <a:solidFill>
            <a:srgbClr val="FFFF00"/>
          </a:solidFill>
          <a:ln>
            <a:solidFill>
              <a:srgbClr val="FFFF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8C3F7E3-FEED-4A3F-BD8B-E9DA80A6D166}"/>
              </a:ext>
            </a:extLst>
          </p:cNvPr>
          <p:cNvSpPr txBox="1"/>
          <p:nvPr/>
        </p:nvSpPr>
        <p:spPr>
          <a:xfrm>
            <a:off x="2586681" y="1835546"/>
            <a:ext cx="269362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2</a:t>
            </a:r>
            <a:r>
              <a:rPr kumimoji="0" lang="en-US" sz="1800" b="1" i="0" u="none" strike="noStrike" kern="1200" cap="none" spc="0" normalizeH="0" baseline="30000" noProof="0" dirty="0">
                <a:ln>
                  <a:noFill/>
                </a:ln>
                <a:solidFill>
                  <a:srgbClr val="145A9D"/>
                </a:solidFill>
                <a:effectLst/>
                <a:uLnTx/>
                <a:uFillTx/>
                <a:latin typeface="Calibri" panose="020F0502020204030204"/>
                <a:ea typeface="+mn-ea"/>
                <a:cs typeface="+mn-cs"/>
              </a:rPr>
              <a:t>nd</a:t>
            </a:r>
            <a:r>
              <a:rPr kumimoji="0" lang="en-US" sz="1800" b="1" i="0" u="none" strike="noStrike" kern="1200" cap="none" spc="0" normalizeH="0" baseline="0" noProof="0" dirty="0">
                <a:ln>
                  <a:noFill/>
                </a:ln>
                <a:solidFill>
                  <a:srgbClr val="145A9D"/>
                </a:solidFill>
                <a:effectLst/>
                <a:uLnTx/>
                <a:uFillTx/>
                <a:latin typeface="Calibri" panose="020F0502020204030204"/>
                <a:ea typeface="+mn-ea"/>
                <a:cs typeface="+mn-cs"/>
              </a:rPr>
              <a:t> Century Map of Arabia</a:t>
            </a:r>
            <a:endParaRPr kumimoji="0" lang="en-GB" sz="1800" b="1" i="0" u="none" strike="noStrike" kern="1200" cap="none" spc="0" normalizeH="0" baseline="0" noProof="0" dirty="0">
              <a:ln>
                <a:noFill/>
              </a:ln>
              <a:solidFill>
                <a:srgbClr val="145A9D"/>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736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a:xfrm>
            <a:off x="710287" y="2450359"/>
            <a:ext cx="3645875" cy="2672328"/>
          </a:xfrm>
        </p:spPr>
        <p:txBody>
          <a:bodyPr/>
          <a:lstStyle/>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Medina – 626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Guangzhou, China – 627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err="1">
                <a:solidFill>
                  <a:schemeClr val="tx1">
                    <a:lumMod val="95000"/>
                    <a:lumOff val="5000"/>
                  </a:schemeClr>
                </a:solidFill>
                <a:ea typeface="ＭＳ Ｐゴシック" pitchFamily="34" charset="-128"/>
              </a:rPr>
              <a:t>Cherman</a:t>
            </a:r>
            <a:r>
              <a:rPr lang="en-GB" sz="1600" b="1" dirty="0">
                <a:solidFill>
                  <a:schemeClr val="tx1">
                    <a:lumMod val="95000"/>
                    <a:lumOff val="5000"/>
                  </a:schemeClr>
                </a:solidFill>
                <a:ea typeface="ＭＳ Ｐゴシック" pitchFamily="34" charset="-128"/>
              </a:rPr>
              <a:t>, India - 629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Jami’ Hama </a:t>
            </a:r>
            <a:r>
              <a:rPr lang="en-GB" sz="1600" b="1" dirty="0" err="1">
                <a:solidFill>
                  <a:schemeClr val="tx1">
                    <a:lumMod val="95000"/>
                    <a:lumOff val="5000"/>
                  </a:schemeClr>
                </a:solidFill>
                <a:ea typeface="ＭＳ Ｐゴシック" pitchFamily="34" charset="-128"/>
              </a:rPr>
              <a:t>al’Kabir</a:t>
            </a:r>
            <a:r>
              <a:rPr lang="en-GB" sz="1600" b="1" dirty="0">
                <a:solidFill>
                  <a:schemeClr val="tx1">
                    <a:lumMod val="95000"/>
                    <a:lumOff val="5000"/>
                  </a:schemeClr>
                </a:solidFill>
                <a:ea typeface="ＭＳ Ｐゴシック" pitchFamily="34" charset="-128"/>
              </a:rPr>
              <a:t>, Syria – 637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err="1">
                <a:solidFill>
                  <a:schemeClr val="tx1">
                    <a:lumMod val="95000"/>
                    <a:lumOff val="5000"/>
                  </a:schemeClr>
                </a:solidFill>
                <a:ea typeface="ＭＳ Ｐゴシック" pitchFamily="34" charset="-128"/>
              </a:rPr>
              <a:t>Fustat</a:t>
            </a:r>
            <a:r>
              <a:rPr lang="en-GB" sz="1600" b="1" dirty="0">
                <a:solidFill>
                  <a:schemeClr val="tx1">
                    <a:lumMod val="95000"/>
                    <a:lumOff val="5000"/>
                  </a:schemeClr>
                </a:solidFill>
                <a:ea typeface="ＭＳ Ｐゴシック" pitchFamily="34" charset="-128"/>
              </a:rPr>
              <a:t>, Egypt – 642</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Dome of the Rock, Israel – 690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err="1">
                <a:solidFill>
                  <a:schemeClr val="tx1">
                    <a:lumMod val="95000"/>
                    <a:lumOff val="5000"/>
                  </a:schemeClr>
                </a:solidFill>
                <a:ea typeface="ＭＳ Ｐゴシック" pitchFamily="34" charset="-128"/>
              </a:rPr>
              <a:t>Humeina</a:t>
            </a:r>
            <a:r>
              <a:rPr lang="en-GB" sz="1600" b="1" dirty="0">
                <a:solidFill>
                  <a:schemeClr val="tx1">
                    <a:lumMod val="95000"/>
                    <a:lumOff val="5000"/>
                  </a:schemeClr>
                </a:solidFill>
                <a:ea typeface="ＭＳ Ｐゴシック" pitchFamily="34" charset="-128"/>
              </a:rPr>
              <a:t>, Jordan – 699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Amman, Jordan – 701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a:solidFill>
                  <a:schemeClr val="tx1">
                    <a:lumMod val="95000"/>
                    <a:lumOff val="5000"/>
                  </a:schemeClr>
                </a:solidFill>
                <a:ea typeface="ＭＳ Ｐゴシック" pitchFamily="34" charset="-128"/>
              </a:rPr>
              <a:t>Grand </a:t>
            </a:r>
            <a:r>
              <a:rPr lang="en-GB" sz="1600" b="1" dirty="0" err="1">
                <a:solidFill>
                  <a:schemeClr val="tx1">
                    <a:lumMod val="95000"/>
                    <a:lumOff val="5000"/>
                  </a:schemeClr>
                </a:solidFill>
                <a:ea typeface="ＭＳ Ｐゴシック" pitchFamily="34" charset="-128"/>
              </a:rPr>
              <a:t>Sa’ana</a:t>
            </a:r>
            <a:r>
              <a:rPr lang="en-GB" sz="1600" b="1" dirty="0">
                <a:solidFill>
                  <a:schemeClr val="tx1">
                    <a:lumMod val="95000"/>
                    <a:lumOff val="5000"/>
                  </a:schemeClr>
                </a:solidFill>
                <a:ea typeface="ＭＳ Ｐゴシック" pitchFamily="34" charset="-128"/>
              </a:rPr>
              <a:t>, Yemen – 705 AD</a:t>
            </a:r>
          </a:p>
          <a:p>
            <a:pPr marL="342900" lvl="0" indent="-342900" defTabSz="914400" fontAlgn="base">
              <a:lnSpc>
                <a:spcPct val="100000"/>
              </a:lnSpc>
              <a:spcBef>
                <a:spcPct val="0"/>
              </a:spcBef>
              <a:spcAft>
                <a:spcPct val="0"/>
              </a:spcAft>
              <a:buFont typeface="Arial" panose="020B0604020202020204" pitchFamily="34" charset="0"/>
              <a:buChar char="•"/>
            </a:pPr>
            <a:r>
              <a:rPr lang="en-GB" sz="1600" b="1" dirty="0" err="1">
                <a:solidFill>
                  <a:schemeClr val="tx1">
                    <a:lumMod val="95000"/>
                    <a:lumOff val="5000"/>
                  </a:schemeClr>
                </a:solidFill>
                <a:ea typeface="ＭＳ Ｐゴシック" pitchFamily="34" charset="-128"/>
              </a:rPr>
              <a:t>Khirbat</a:t>
            </a:r>
            <a:r>
              <a:rPr lang="en-GB" sz="1600" b="1" dirty="0">
                <a:solidFill>
                  <a:schemeClr val="tx1">
                    <a:lumMod val="95000"/>
                    <a:lumOff val="5000"/>
                  </a:schemeClr>
                </a:solidFill>
                <a:ea typeface="ＭＳ Ｐゴシック" pitchFamily="34" charset="-128"/>
              </a:rPr>
              <a:t> al </a:t>
            </a:r>
            <a:r>
              <a:rPr lang="en-GB" sz="1600" b="1" dirty="0" err="1">
                <a:solidFill>
                  <a:schemeClr val="tx1">
                    <a:lumMod val="95000"/>
                    <a:lumOff val="5000"/>
                  </a:schemeClr>
                </a:solidFill>
                <a:ea typeface="ＭＳ Ｐゴシック" pitchFamily="34" charset="-128"/>
              </a:rPr>
              <a:t>Minya</a:t>
            </a:r>
            <a:r>
              <a:rPr lang="en-GB" sz="1600" b="1" dirty="0">
                <a:solidFill>
                  <a:schemeClr val="tx1">
                    <a:lumMod val="95000"/>
                    <a:lumOff val="5000"/>
                  </a:schemeClr>
                </a:solidFill>
                <a:ea typeface="ＭＳ Ｐゴシック" pitchFamily="34" charset="-128"/>
              </a:rPr>
              <a:t>, Israel – 706 AD</a:t>
            </a:r>
          </a:p>
          <a:p>
            <a:pPr marL="342900" lvl="0" indent="-342900" defTabSz="914400" fontAlgn="base">
              <a:lnSpc>
                <a:spcPct val="100000"/>
              </a:lnSpc>
              <a:spcBef>
                <a:spcPct val="0"/>
              </a:spcBef>
              <a:spcAft>
                <a:spcPct val="0"/>
              </a:spcAft>
              <a:buFont typeface="Arial" panose="020B0604020202020204" pitchFamily="34" charset="0"/>
              <a:buChar char="•"/>
            </a:pPr>
            <a:endParaRPr lang="en-GB" sz="1600" b="1" dirty="0">
              <a:solidFill>
                <a:schemeClr val="tx1">
                  <a:lumMod val="95000"/>
                  <a:lumOff val="5000"/>
                </a:schemeClr>
              </a:solidFill>
              <a:ea typeface="ＭＳ Ｐゴシック" pitchFamily="34" charset="-128"/>
            </a:endParaRPr>
          </a:p>
        </p:txBody>
      </p:sp>
      <p:sp>
        <p:nvSpPr>
          <p:cNvPr id="5" name="Title 4"/>
          <p:cNvSpPr>
            <a:spLocks noGrp="1"/>
          </p:cNvSpPr>
          <p:nvPr>
            <p:ph type="title"/>
          </p:nvPr>
        </p:nvSpPr>
        <p:spPr>
          <a:xfrm>
            <a:off x="263470" y="1495439"/>
            <a:ext cx="11830373" cy="906163"/>
          </a:xfrm>
        </p:spPr>
        <p:txBody>
          <a:bodyPr>
            <a:normAutofit fontScale="90000"/>
          </a:bodyPr>
          <a:lstStyle/>
          <a:p>
            <a:r>
              <a:rPr lang="en-US" dirty="0"/>
              <a:t>Why all Qiblas facing Petra, and not Mecca up to 706 AD?</a:t>
            </a:r>
          </a:p>
        </p:txBody>
      </p:sp>
      <p:sp>
        <p:nvSpPr>
          <p:cNvPr id="6" name="Text Placeholder 5"/>
          <p:cNvSpPr>
            <a:spLocks noGrp="1"/>
          </p:cNvSpPr>
          <p:nvPr>
            <p:ph type="body" sz="quarter" idx="11"/>
          </p:nvPr>
        </p:nvSpPr>
        <p:spPr>
          <a:xfrm>
            <a:off x="464015" y="5787626"/>
            <a:ext cx="3751604" cy="494028"/>
          </a:xfrm>
        </p:spPr>
        <p:txBody>
          <a:bodyPr/>
          <a:lstStyle/>
          <a:p>
            <a:r>
              <a:rPr lang="en-US" b="1" dirty="0">
                <a:solidFill>
                  <a:schemeClr val="tx1"/>
                </a:solidFill>
              </a:rPr>
              <a:t>Note: Every Qibla from               624 – 706 AD is facing </a:t>
            </a:r>
            <a:r>
              <a:rPr lang="en-US" b="1" u="sng" dirty="0">
                <a:solidFill>
                  <a:schemeClr val="accent2">
                    <a:lumMod val="75000"/>
                  </a:schemeClr>
                </a:solidFill>
              </a:rPr>
              <a:t>Petra,</a:t>
            </a:r>
            <a:r>
              <a:rPr lang="en-US" b="1" dirty="0">
                <a:solidFill>
                  <a:schemeClr val="accent2">
                    <a:lumMod val="75000"/>
                  </a:schemeClr>
                </a:solidFill>
              </a:rPr>
              <a:t>     </a:t>
            </a:r>
            <a:r>
              <a:rPr lang="en-US" b="1" dirty="0">
                <a:solidFill>
                  <a:schemeClr val="tx1"/>
                </a:solidFill>
              </a:rPr>
              <a:t>and NONE are facing </a:t>
            </a:r>
            <a:r>
              <a:rPr lang="en-US" b="1" u="sng" dirty="0">
                <a:solidFill>
                  <a:schemeClr val="tx1"/>
                </a:solidFill>
              </a:rPr>
              <a:t>Mecca</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4077" y="2619924"/>
            <a:ext cx="5363308" cy="4082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6043572" y="3672686"/>
            <a:ext cx="2869535"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en-US" sz="1600" b="1" i="0" u="none" strike="noStrike" kern="1200" cap="none" spc="0" normalizeH="0" baseline="0" noProof="0" dirty="0" err="1">
                <a:ln>
                  <a:noFill/>
                </a:ln>
                <a:solidFill>
                  <a:srgbClr val="C00000"/>
                </a:solidFill>
                <a:effectLst>
                  <a:outerShdw blurRad="38100" dist="38100" dir="2700000" algn="tl">
                    <a:srgbClr val="000000"/>
                  </a:outerShdw>
                </a:effectLst>
                <a:uLnTx/>
                <a:uFillTx/>
                <a:latin typeface="Times" charset="0"/>
                <a:ea typeface="+mn-ea"/>
                <a:cs typeface="+mn-cs"/>
              </a:rPr>
              <a:t>Humeina</a:t>
            </a:r>
            <a:r>
              <a:rPr kumimoji="1" lang="en-US" altLang="en-US" sz="1600" b="1" i="0" u="none" strike="noStrike" kern="1200" cap="none" spc="0" normalizeH="0" baseline="0" noProof="0" dirty="0">
                <a:ln>
                  <a:noFill/>
                </a:ln>
                <a:solidFill>
                  <a:srgbClr val="C00000"/>
                </a:solidFill>
                <a:effectLst>
                  <a:outerShdw blurRad="38100" dist="38100" dir="2700000" algn="tl">
                    <a:srgbClr val="000000"/>
                  </a:outerShdw>
                </a:effectLst>
                <a:uLnTx/>
                <a:uFillTx/>
                <a:latin typeface="Times" charset="0"/>
                <a:ea typeface="+mn-ea"/>
                <a:cs typeface="+mn-cs"/>
              </a:rPr>
              <a:t> (Amman),</a:t>
            </a:r>
            <a:r>
              <a:rPr kumimoji="1" lang="en-US" altLang="en-US" sz="1600" b="1" i="0" u="none" strike="noStrike" kern="1200" cap="none" spc="0" normalizeH="0" noProof="0" dirty="0">
                <a:ln>
                  <a:noFill/>
                </a:ln>
                <a:solidFill>
                  <a:srgbClr val="C00000"/>
                </a:solidFill>
                <a:effectLst>
                  <a:outerShdw blurRad="38100" dist="38100" dir="2700000" algn="tl">
                    <a:srgbClr val="000000"/>
                  </a:outerShdw>
                </a:effectLst>
                <a:uLnTx/>
                <a:uFillTx/>
                <a:latin typeface="Times" charset="0"/>
                <a:ea typeface="+mn-ea"/>
                <a:cs typeface="+mn-cs"/>
              </a:rPr>
              <a:t> Jordan</a:t>
            </a:r>
            <a:endParaRPr kumimoji="1" lang="en-US" altLang="en-US" sz="1600" b="1" i="0" u="none" strike="noStrike" kern="1200" cap="none" spc="0" normalizeH="0" baseline="0" noProof="0" dirty="0">
              <a:ln>
                <a:noFill/>
              </a:ln>
              <a:solidFill>
                <a:srgbClr val="C00000"/>
              </a:solidFill>
              <a:effectLst>
                <a:outerShdw blurRad="38100" dist="38100" dir="2700000" algn="tl">
                  <a:srgbClr val="000000"/>
                </a:outerShdw>
              </a:effectLst>
              <a:uLnTx/>
              <a:uFillTx/>
              <a:latin typeface="Times"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70C0"/>
              </a:solidFill>
              <a:effectLst/>
              <a:uLnTx/>
              <a:uFillTx/>
              <a:latin typeface="Arial" charset="0"/>
              <a:ea typeface="+mn-ea"/>
              <a:cs typeface="+mn-cs"/>
            </a:endParaRPr>
          </a:p>
        </p:txBody>
      </p:sp>
      <p:sp>
        <p:nvSpPr>
          <p:cNvPr id="11" name="Rectangle 15"/>
          <p:cNvSpPr>
            <a:spLocks noChangeArrowheads="1"/>
          </p:cNvSpPr>
          <p:nvPr/>
        </p:nvSpPr>
        <p:spPr bwMode="auto">
          <a:xfrm>
            <a:off x="5334587" y="3309145"/>
            <a:ext cx="1286895" cy="338554"/>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rPr>
              <a:t>Hama,</a:t>
            </a:r>
            <a:r>
              <a:rPr kumimoji="1" lang="en-US" sz="1600" b="1" i="0" u="none" strike="noStrike" kern="1200" cap="none" spc="0" normalizeH="0" noProof="0" dirty="0">
                <a:ln>
                  <a:noFill/>
                </a:ln>
                <a:solidFill>
                  <a:srgbClr val="A30109"/>
                </a:solidFill>
                <a:effectLst>
                  <a:outerShdw blurRad="38100" dist="38100" dir="2700000" algn="tl">
                    <a:srgbClr val="000000"/>
                  </a:outerShdw>
                </a:effectLst>
                <a:uLnTx/>
                <a:uFillTx/>
                <a:latin typeface="Times" pitchFamily="2" charset="0"/>
                <a:ea typeface="+mn-ea"/>
                <a:cs typeface="+mn-cs"/>
              </a:rPr>
              <a:t> Syria</a:t>
            </a:r>
            <a:endPar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endParaRPr>
          </a:p>
        </p:txBody>
      </p:sp>
      <p:sp>
        <p:nvSpPr>
          <p:cNvPr id="12" name="Rectangle 17"/>
          <p:cNvSpPr>
            <a:spLocks noChangeArrowheads="1"/>
          </p:cNvSpPr>
          <p:nvPr/>
        </p:nvSpPr>
        <p:spPr bwMode="auto">
          <a:xfrm>
            <a:off x="4828448" y="3692458"/>
            <a:ext cx="688009"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C00000"/>
                </a:solidFill>
                <a:effectLst>
                  <a:outerShdw blurRad="38100" dist="38100" dir="2700000" algn="tl">
                    <a:srgbClr val="000000"/>
                  </a:outerShdw>
                </a:effectLst>
                <a:uLnTx/>
                <a:uFillTx/>
                <a:latin typeface="Times" pitchFamily="2" charset="0"/>
                <a:ea typeface="+mn-ea"/>
                <a:cs typeface="+mn-cs"/>
              </a:rPr>
              <a:t>Israel</a:t>
            </a:r>
          </a:p>
        </p:txBody>
      </p:sp>
      <p:sp>
        <p:nvSpPr>
          <p:cNvPr id="13" name="Oval 18"/>
          <p:cNvSpPr>
            <a:spLocks noChangeArrowheads="1"/>
          </p:cNvSpPr>
          <p:nvPr/>
        </p:nvSpPr>
        <p:spPr bwMode="auto">
          <a:xfrm flipH="1" flipV="1">
            <a:off x="5685513" y="3640149"/>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Rectangle 10"/>
          <p:cNvSpPr>
            <a:spLocks noChangeArrowheads="1"/>
          </p:cNvSpPr>
          <p:nvPr/>
        </p:nvSpPr>
        <p:spPr bwMode="auto">
          <a:xfrm>
            <a:off x="4593322" y="3512520"/>
            <a:ext cx="1087157"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rPr>
              <a:t>Jerusalem</a:t>
            </a:r>
          </a:p>
        </p:txBody>
      </p:sp>
      <p:sp>
        <p:nvSpPr>
          <p:cNvPr id="15" name="Oval 18"/>
          <p:cNvSpPr>
            <a:spLocks noChangeArrowheads="1"/>
          </p:cNvSpPr>
          <p:nvPr/>
        </p:nvSpPr>
        <p:spPr bwMode="auto">
          <a:xfrm flipH="1" flipV="1">
            <a:off x="5450817" y="3843212"/>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Oval 18"/>
          <p:cNvSpPr>
            <a:spLocks noChangeArrowheads="1"/>
          </p:cNvSpPr>
          <p:nvPr/>
        </p:nvSpPr>
        <p:spPr bwMode="auto">
          <a:xfrm flipH="1" flipV="1">
            <a:off x="6038352" y="3897919"/>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tangle 12"/>
          <p:cNvSpPr>
            <a:spLocks noChangeArrowheads="1"/>
          </p:cNvSpPr>
          <p:nvPr/>
        </p:nvSpPr>
        <p:spPr bwMode="auto">
          <a:xfrm>
            <a:off x="4453472" y="4231591"/>
            <a:ext cx="1259632" cy="338554"/>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C00000"/>
                </a:solidFill>
                <a:effectLst>
                  <a:outerShdw blurRad="38100" dist="38100" dir="2700000" algn="tl">
                    <a:srgbClr val="000000"/>
                  </a:outerShdw>
                </a:effectLst>
                <a:uLnTx/>
                <a:uFillTx/>
                <a:latin typeface="Times" pitchFamily="2" charset="0"/>
                <a:ea typeface="+mn-ea"/>
                <a:cs typeface="+mn-cs"/>
              </a:rPr>
              <a:t>Fustat</a:t>
            </a:r>
          </a:p>
        </p:txBody>
      </p:sp>
      <p:sp>
        <p:nvSpPr>
          <p:cNvPr id="20" name="Rectangle 16"/>
          <p:cNvSpPr>
            <a:spLocks noChangeArrowheads="1"/>
          </p:cNvSpPr>
          <p:nvPr/>
        </p:nvSpPr>
        <p:spPr bwMode="auto">
          <a:xfrm>
            <a:off x="6107498" y="4903421"/>
            <a:ext cx="857927"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rPr>
              <a:t>Medina</a:t>
            </a:r>
          </a:p>
        </p:txBody>
      </p:sp>
      <p:sp>
        <p:nvSpPr>
          <p:cNvPr id="21" name="Rectangle 6"/>
          <p:cNvSpPr>
            <a:spLocks noChangeArrowheads="1"/>
          </p:cNvSpPr>
          <p:nvPr/>
        </p:nvSpPr>
        <p:spPr bwMode="auto">
          <a:xfrm>
            <a:off x="5521636" y="5438332"/>
            <a:ext cx="755335"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effectLst>
                  <a:outerShdw blurRad="38100" dist="38100" dir="2700000" algn="tl">
                    <a:srgbClr val="000000"/>
                  </a:outerShdw>
                </a:effectLst>
                <a:uLnTx/>
                <a:uFillTx/>
                <a:latin typeface="Times" pitchFamily="2" charset="0"/>
                <a:ea typeface="+mn-ea"/>
                <a:cs typeface="+mn-cs"/>
              </a:rPr>
              <a:t>Mecca</a:t>
            </a:r>
          </a:p>
        </p:txBody>
      </p:sp>
      <p:sp>
        <p:nvSpPr>
          <p:cNvPr id="22" name="TextBox 21"/>
          <p:cNvSpPr txBox="1"/>
          <p:nvPr/>
        </p:nvSpPr>
        <p:spPr>
          <a:xfrm>
            <a:off x="5197188" y="3920681"/>
            <a:ext cx="962951" cy="400110"/>
          </a:xfrm>
          <a:prstGeom prst="rect">
            <a:avLst/>
          </a:prstGeom>
          <a:noFill/>
        </p:spPr>
        <p:txBody>
          <a:bodyPr wrap="square">
            <a:spAutoFit/>
          </a:bodyPr>
          <a:lstStyle>
            <a:lvl1pPr eaLnBrk="0" hangingPunct="0">
              <a:defRPr sz="1600">
                <a:solidFill>
                  <a:schemeClr val="tx1"/>
                </a:solidFill>
                <a:latin typeface="Arial" pitchFamily="34" charset="0"/>
                <a:ea typeface="ＭＳ Ｐゴシック" pitchFamily="34" charset="-128"/>
              </a:defRPr>
            </a:lvl1pPr>
            <a:lvl2pPr marL="742950" indent="-285750" eaLnBrk="0" hangingPunct="0">
              <a:defRPr sz="1600">
                <a:solidFill>
                  <a:schemeClr val="tx1"/>
                </a:solidFill>
                <a:latin typeface="Arial" pitchFamily="34" charset="0"/>
                <a:ea typeface="ＭＳ Ｐゴシック" pitchFamily="34" charset="-128"/>
              </a:defRPr>
            </a:lvl2pPr>
            <a:lvl3pPr marL="1143000" indent="-228600" eaLnBrk="0" hangingPunct="0">
              <a:defRPr sz="1600">
                <a:solidFill>
                  <a:schemeClr val="tx1"/>
                </a:solidFill>
                <a:latin typeface="Arial" pitchFamily="34" charset="0"/>
                <a:ea typeface="ＭＳ Ｐゴシック" pitchFamily="34" charset="-128"/>
              </a:defRPr>
            </a:lvl3pPr>
            <a:lvl4pPr marL="1600200" indent="-228600" eaLnBrk="0" hangingPunct="0">
              <a:defRPr sz="1600">
                <a:solidFill>
                  <a:schemeClr val="tx1"/>
                </a:solidFill>
                <a:latin typeface="Arial" pitchFamily="34" charset="0"/>
                <a:ea typeface="ＭＳ Ｐゴシック" pitchFamily="34" charset="-128"/>
              </a:defRPr>
            </a:lvl4pPr>
            <a:lvl5pPr marL="2057400" indent="-228600" eaLnBrk="0" hangingPunct="0">
              <a:defRPr sz="16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outerShdw blurRad="38100" dist="38100" dir="2700000" algn="tl">
                    <a:srgbClr val="000000"/>
                  </a:outerShdw>
                </a:effectLst>
                <a:uLnTx/>
                <a:uFillTx/>
                <a:latin typeface="Arial" pitchFamily="34" charset="0"/>
                <a:ea typeface="ＭＳ Ｐゴシック" pitchFamily="34" charset="-128"/>
                <a:cs typeface="+mn-cs"/>
              </a:rPr>
              <a:t> </a:t>
            </a:r>
            <a:r>
              <a:rPr kumimoji="0" lang="en-GB" sz="2000" b="1" i="0" u="none" strike="noStrike" kern="1200" cap="none" spc="0" normalizeH="0" baseline="0" noProof="0" dirty="0">
                <a:ln>
                  <a:noFill/>
                </a:ln>
                <a:solidFill>
                  <a:srgbClr val="D9A746">
                    <a:lumMod val="75000"/>
                  </a:srgbClr>
                </a:solidFill>
                <a:effectLst>
                  <a:outerShdw blurRad="38100" dist="38100" dir="2700000" algn="tl">
                    <a:srgbClr val="000000"/>
                  </a:outerShdw>
                </a:effectLst>
                <a:uLnTx/>
                <a:uFillTx/>
                <a:latin typeface="Times New Roman" pitchFamily="18" charset="0"/>
                <a:ea typeface="ＭＳ Ｐゴシック" pitchFamily="34" charset="-128"/>
                <a:cs typeface="Times New Roman" pitchFamily="18" charset="0"/>
              </a:rPr>
              <a:t>Petra</a:t>
            </a:r>
          </a:p>
        </p:txBody>
      </p:sp>
      <p:sp>
        <p:nvSpPr>
          <p:cNvPr id="23" name="Left Arrow 22"/>
          <p:cNvSpPr/>
          <p:nvPr/>
        </p:nvSpPr>
        <p:spPr>
          <a:xfrm rot="14087943">
            <a:off x="5475162" y="3926128"/>
            <a:ext cx="112949" cy="136917"/>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4" name="Oval 18"/>
          <p:cNvSpPr>
            <a:spLocks noChangeArrowheads="1"/>
          </p:cNvSpPr>
          <p:nvPr/>
        </p:nvSpPr>
        <p:spPr bwMode="auto">
          <a:xfrm flipH="1" flipV="1">
            <a:off x="4883130" y="4206439"/>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Oval 18"/>
          <p:cNvSpPr>
            <a:spLocks noChangeArrowheads="1"/>
          </p:cNvSpPr>
          <p:nvPr/>
        </p:nvSpPr>
        <p:spPr bwMode="auto">
          <a:xfrm flipH="1" flipV="1">
            <a:off x="5544583" y="3800857"/>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7" name="Oval 18"/>
          <p:cNvSpPr>
            <a:spLocks noChangeArrowheads="1"/>
          </p:cNvSpPr>
          <p:nvPr/>
        </p:nvSpPr>
        <p:spPr bwMode="auto">
          <a:xfrm flipH="1" flipV="1">
            <a:off x="6082497" y="5014568"/>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8" name="Oval 18"/>
          <p:cNvSpPr>
            <a:spLocks noChangeArrowheads="1"/>
          </p:cNvSpPr>
          <p:nvPr/>
        </p:nvSpPr>
        <p:spPr bwMode="auto">
          <a:xfrm flipH="1" flipV="1">
            <a:off x="5994127" y="5442186"/>
            <a:ext cx="77642" cy="108119"/>
          </a:xfrm>
          <a:prstGeom prst="ellipse">
            <a:avLst/>
          </a:prstGeom>
          <a:solidFill>
            <a:schemeClr val="tx1">
              <a:lumMod val="95000"/>
              <a:lumOff val="5000"/>
            </a:schemeClr>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Left Arrow 28"/>
          <p:cNvSpPr/>
          <p:nvPr/>
        </p:nvSpPr>
        <p:spPr>
          <a:xfrm rot="20782877">
            <a:off x="5819328" y="3944619"/>
            <a:ext cx="176581" cy="100568"/>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Right Arrow 29"/>
          <p:cNvSpPr/>
          <p:nvPr/>
        </p:nvSpPr>
        <p:spPr>
          <a:xfrm rot="21082789">
            <a:off x="5011547" y="4160089"/>
            <a:ext cx="333649" cy="134089"/>
          </a:xfrm>
          <a:prstGeom prst="rightArrow">
            <a:avLst/>
          </a:prstGeom>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1" name="Rectangle 3"/>
          <p:cNvSpPr>
            <a:spLocks noChangeArrowheads="1"/>
          </p:cNvSpPr>
          <p:nvPr/>
        </p:nvSpPr>
        <p:spPr bwMode="auto">
          <a:xfrm>
            <a:off x="6847478" y="5452786"/>
            <a:ext cx="744114"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pitchFamily="2" charset="0"/>
                <a:ea typeface="+mn-ea"/>
                <a:cs typeface="+mn-cs"/>
              </a:rPr>
              <a:t>Arabia</a:t>
            </a:r>
          </a:p>
        </p:txBody>
      </p:sp>
      <p:sp>
        <p:nvSpPr>
          <p:cNvPr id="32" name="Rectangle 5"/>
          <p:cNvSpPr>
            <a:spLocks noChangeArrowheads="1"/>
          </p:cNvSpPr>
          <p:nvPr/>
        </p:nvSpPr>
        <p:spPr bwMode="auto">
          <a:xfrm>
            <a:off x="4650464" y="4585867"/>
            <a:ext cx="675185"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pitchFamily="2" charset="0"/>
                <a:ea typeface="+mn-ea"/>
                <a:cs typeface="+mn-cs"/>
              </a:rPr>
              <a:t>Egypt</a:t>
            </a:r>
          </a:p>
        </p:txBody>
      </p:sp>
      <p:sp>
        <p:nvSpPr>
          <p:cNvPr id="33" name="Rectangle 4"/>
          <p:cNvSpPr>
            <a:spLocks noChangeArrowheads="1"/>
          </p:cNvSpPr>
          <p:nvPr/>
        </p:nvSpPr>
        <p:spPr bwMode="auto">
          <a:xfrm>
            <a:off x="4683078" y="2760441"/>
            <a:ext cx="1127232"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0" i="0" u="none" strike="noStrike" kern="1200" cap="none" spc="0" normalizeH="0" baseline="0" noProof="0" dirty="0">
                <a:ln>
                  <a:noFill/>
                </a:ln>
                <a:solidFill>
                  <a:srgbClr val="0070C0"/>
                </a:solidFill>
                <a:effectLst>
                  <a:outerShdw blurRad="38100" dist="38100" dir="2700000" algn="tl">
                    <a:srgbClr val="000000"/>
                  </a:outerShdw>
                </a:effectLst>
                <a:uLnTx/>
                <a:uFillTx/>
                <a:latin typeface="Times" pitchFamily="2" charset="0"/>
                <a:ea typeface="+mn-ea"/>
                <a:cs typeface="+mn-cs"/>
              </a:rPr>
              <a:t>Asia Minor</a:t>
            </a:r>
          </a:p>
        </p:txBody>
      </p:sp>
      <p:sp>
        <p:nvSpPr>
          <p:cNvPr id="35" name="Left Arrow 34"/>
          <p:cNvSpPr/>
          <p:nvPr/>
        </p:nvSpPr>
        <p:spPr>
          <a:xfrm rot="16200000">
            <a:off x="5588147" y="3867461"/>
            <a:ext cx="283912" cy="99248"/>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6" name="Oval 18"/>
          <p:cNvSpPr>
            <a:spLocks noChangeArrowheads="1"/>
          </p:cNvSpPr>
          <p:nvPr/>
        </p:nvSpPr>
        <p:spPr bwMode="auto">
          <a:xfrm flipH="1" flipV="1">
            <a:off x="6617592" y="6227595"/>
            <a:ext cx="77642" cy="108119"/>
          </a:xfrm>
          <a:prstGeom prst="ellipse">
            <a:avLst/>
          </a:prstGeom>
          <a:solidFill>
            <a:srgbClr val="048FC9"/>
          </a:solidFill>
          <a:ln w="9525">
            <a:solidFill>
              <a:schemeClr val="tx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7" name="Rectangle 6"/>
          <p:cNvSpPr>
            <a:spLocks noChangeArrowheads="1"/>
          </p:cNvSpPr>
          <p:nvPr/>
        </p:nvSpPr>
        <p:spPr bwMode="auto">
          <a:xfrm>
            <a:off x="9965961" y="4351597"/>
            <a:ext cx="1928634" cy="338554"/>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rPr>
              <a:t>Guangzhou, China?</a:t>
            </a:r>
          </a:p>
        </p:txBody>
      </p:sp>
      <p:sp>
        <p:nvSpPr>
          <p:cNvPr id="38" name="Rectangle 6"/>
          <p:cNvSpPr>
            <a:spLocks noChangeArrowheads="1"/>
          </p:cNvSpPr>
          <p:nvPr/>
        </p:nvSpPr>
        <p:spPr bwMode="auto">
          <a:xfrm>
            <a:off x="9877990" y="5550305"/>
            <a:ext cx="1928634" cy="338554"/>
          </a:xfrm>
          <a:prstGeom prst="rect">
            <a:avLst/>
          </a:prstGeom>
          <a:noFill/>
          <a:ln w="9525">
            <a:noFill/>
            <a:miter lim="800000"/>
            <a:headEnd/>
            <a:tailEnd/>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err="1">
                <a:ln>
                  <a:noFill/>
                </a:ln>
                <a:solidFill>
                  <a:srgbClr val="A30109"/>
                </a:solidFill>
                <a:effectLst>
                  <a:outerShdw blurRad="38100" dist="38100" dir="2700000" algn="tl">
                    <a:srgbClr val="000000"/>
                  </a:outerShdw>
                </a:effectLst>
                <a:uLnTx/>
                <a:uFillTx/>
                <a:latin typeface="Times" pitchFamily="2" charset="0"/>
                <a:ea typeface="+mn-ea"/>
                <a:cs typeface="+mn-cs"/>
              </a:rPr>
              <a:t>Cherman</a:t>
            </a:r>
            <a:r>
              <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rPr>
              <a:t>, India</a:t>
            </a:r>
          </a:p>
        </p:txBody>
      </p:sp>
      <p:sp>
        <p:nvSpPr>
          <p:cNvPr id="39" name="Left Arrow 38"/>
          <p:cNvSpPr/>
          <p:nvPr/>
        </p:nvSpPr>
        <p:spPr>
          <a:xfrm rot="343136">
            <a:off x="6036668" y="4260669"/>
            <a:ext cx="3944109" cy="163206"/>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0" name="Left Arrow 39"/>
          <p:cNvSpPr/>
          <p:nvPr/>
        </p:nvSpPr>
        <p:spPr>
          <a:xfrm rot="1254486">
            <a:off x="5902483" y="4871305"/>
            <a:ext cx="4143417" cy="150795"/>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1" name="Left Arrow 40"/>
          <p:cNvSpPr/>
          <p:nvPr/>
        </p:nvSpPr>
        <p:spPr>
          <a:xfrm rot="3727391">
            <a:off x="5556167" y="4614500"/>
            <a:ext cx="716553" cy="130330"/>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2" name="Left Arrow 41"/>
          <p:cNvSpPr/>
          <p:nvPr/>
        </p:nvSpPr>
        <p:spPr>
          <a:xfrm rot="3890902">
            <a:off x="5330968" y="5322381"/>
            <a:ext cx="1707563" cy="136555"/>
          </a:xfrm>
          <a:prstGeom prst="leftArrow">
            <a:avLst/>
          </a:prstGeom>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3" name="Rectangle 6"/>
          <p:cNvSpPr>
            <a:spLocks noChangeArrowheads="1"/>
          </p:cNvSpPr>
          <p:nvPr/>
        </p:nvSpPr>
        <p:spPr bwMode="auto">
          <a:xfrm>
            <a:off x="6656413" y="6091909"/>
            <a:ext cx="788999" cy="338554"/>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en-US" sz="1600" b="1" i="0" u="none" strike="noStrike" kern="1200" cap="none" spc="0" normalizeH="0" baseline="0" noProof="0" dirty="0" err="1">
                <a:ln>
                  <a:noFill/>
                </a:ln>
                <a:solidFill>
                  <a:srgbClr val="A30109"/>
                </a:solidFill>
                <a:effectLst>
                  <a:outerShdw blurRad="38100" dist="38100" dir="2700000" algn="tl">
                    <a:srgbClr val="000000"/>
                  </a:outerShdw>
                </a:effectLst>
                <a:uLnTx/>
                <a:uFillTx/>
                <a:latin typeface="Times" pitchFamily="2" charset="0"/>
                <a:ea typeface="+mn-ea"/>
                <a:cs typeface="+mn-cs"/>
              </a:rPr>
              <a:t>Sa’ana</a:t>
            </a:r>
            <a:endParaRPr kumimoji="1" lang="en-US" sz="1600" b="1" i="0" u="none" strike="noStrike" kern="1200" cap="none" spc="0" normalizeH="0" baseline="0" noProof="0" dirty="0">
              <a:ln>
                <a:noFill/>
              </a:ln>
              <a:solidFill>
                <a:srgbClr val="A30109"/>
              </a:solidFill>
              <a:effectLst>
                <a:outerShdw blurRad="38100" dist="38100" dir="2700000" algn="tl">
                  <a:srgbClr val="000000"/>
                </a:outerShdw>
              </a:effectLst>
              <a:uLnTx/>
              <a:uFillTx/>
              <a:latin typeface="Times" pitchFamily="2" charset="0"/>
              <a:ea typeface="+mn-ea"/>
              <a:cs typeface="+mn-cs"/>
            </a:endParaRPr>
          </a:p>
        </p:txBody>
      </p:sp>
      <p:sp>
        <p:nvSpPr>
          <p:cNvPr id="44" name="Right Arrow 43"/>
          <p:cNvSpPr/>
          <p:nvPr/>
        </p:nvSpPr>
        <p:spPr>
          <a:xfrm rot="4224320">
            <a:off x="5568939" y="3954963"/>
            <a:ext cx="117173" cy="101555"/>
          </a:xfrm>
          <a:prstGeom prst="rightArrow">
            <a:avLst/>
          </a:prstGeom>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E9262BF-B7AB-94F1-0921-9D649AB1BF2F}"/>
              </a:ext>
            </a:extLst>
          </p:cNvPr>
          <p:cNvSpPr txBox="1"/>
          <p:nvPr/>
        </p:nvSpPr>
        <p:spPr>
          <a:xfrm>
            <a:off x="493547" y="115367"/>
            <a:ext cx="11177899" cy="461665"/>
          </a:xfrm>
          <a:prstGeom prst="rect">
            <a:avLst/>
          </a:prstGeom>
          <a:noFill/>
        </p:spPr>
        <p:txBody>
          <a:bodyPr wrap="square" rtlCol="0">
            <a:spAutoFit/>
          </a:bodyPr>
          <a:lstStyle/>
          <a:p>
            <a:r>
              <a:rPr lang="en-US" sz="2400" b="1" dirty="0">
                <a:solidFill>
                  <a:schemeClr val="bg1"/>
                </a:solidFill>
              </a:rPr>
              <a:t>Even the Qiblas (the direction of prayers) are not towards Mecca, but towards Petra!</a:t>
            </a:r>
            <a:endParaRPr lang="en-GB" sz="2400" b="1" dirty="0">
              <a:solidFill>
                <a:schemeClr val="bg1"/>
              </a:solidFill>
            </a:endParaRPr>
          </a:p>
        </p:txBody>
      </p:sp>
    </p:spTree>
    <p:extLst>
      <p:ext uri="{BB962C8B-B14F-4D97-AF65-F5344CB8AC3E}">
        <p14:creationId xmlns:p14="http://schemas.microsoft.com/office/powerpoint/2010/main" val="61868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539" y="353551"/>
            <a:ext cx="11681668" cy="1325563"/>
          </a:xfrm>
        </p:spPr>
        <p:txBody>
          <a:bodyPr>
            <a:normAutofit/>
          </a:bodyPr>
          <a:lstStyle/>
          <a:p>
            <a:r>
              <a:rPr lang="en-GB" dirty="0"/>
              <a:t>’Trade Route Theory’ (Montgomery Watt)</a:t>
            </a:r>
            <a:br>
              <a:rPr lang="en-GB" dirty="0"/>
            </a:br>
            <a:r>
              <a:rPr lang="en-GB" dirty="0"/>
              <a:t>(Debunked)</a:t>
            </a:r>
            <a:endParaRPr lang="en-US" dirty="0"/>
          </a:p>
        </p:txBody>
      </p:sp>
      <p:pic>
        <p:nvPicPr>
          <p:cNvPr id="5" name="Content Placeholder 4" descr="Trade Route in Arabia-200@"/>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404" t="11351" r="7746" b="11371"/>
          <a:stretch/>
        </p:blipFill>
        <p:spPr bwMode="auto">
          <a:xfrm>
            <a:off x="1655224" y="1677372"/>
            <a:ext cx="8493369" cy="490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Left Arrow 28">
            <a:extLst>
              <a:ext uri="{FF2B5EF4-FFF2-40B4-BE49-F238E27FC236}">
                <a16:creationId xmlns:a16="http://schemas.microsoft.com/office/drawing/2014/main" id="{7768B6FE-5366-7F47-B33B-D79DE84BCAE2}"/>
              </a:ext>
            </a:extLst>
          </p:cNvPr>
          <p:cNvSpPr/>
          <p:nvPr/>
        </p:nvSpPr>
        <p:spPr>
          <a:xfrm rot="813562">
            <a:off x="6100980" y="4446196"/>
            <a:ext cx="2017874" cy="138503"/>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Left Arrow 28">
            <a:extLst>
              <a:ext uri="{FF2B5EF4-FFF2-40B4-BE49-F238E27FC236}">
                <a16:creationId xmlns:a16="http://schemas.microsoft.com/office/drawing/2014/main" id="{C335647B-FD1F-0645-8B64-9E5C1D988493}"/>
              </a:ext>
            </a:extLst>
          </p:cNvPr>
          <p:cNvSpPr/>
          <p:nvPr/>
        </p:nvSpPr>
        <p:spPr>
          <a:xfrm rot="2283012">
            <a:off x="4813947" y="3876797"/>
            <a:ext cx="1018441" cy="167046"/>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Left Arrow 28">
            <a:extLst>
              <a:ext uri="{FF2B5EF4-FFF2-40B4-BE49-F238E27FC236}">
                <a16:creationId xmlns:a16="http://schemas.microsoft.com/office/drawing/2014/main" id="{8839AC82-44CE-8848-827C-5EE417D831C3}"/>
              </a:ext>
            </a:extLst>
          </p:cNvPr>
          <p:cNvSpPr/>
          <p:nvPr/>
        </p:nvSpPr>
        <p:spPr>
          <a:xfrm rot="543115">
            <a:off x="2718465" y="3353477"/>
            <a:ext cx="2017874" cy="138503"/>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Left Arrow 28">
            <a:extLst>
              <a:ext uri="{FF2B5EF4-FFF2-40B4-BE49-F238E27FC236}">
                <a16:creationId xmlns:a16="http://schemas.microsoft.com/office/drawing/2014/main" id="{9B3EE6AA-CE94-EA4B-B106-20C0D4D595EE}"/>
              </a:ext>
            </a:extLst>
          </p:cNvPr>
          <p:cNvSpPr/>
          <p:nvPr/>
        </p:nvSpPr>
        <p:spPr>
          <a:xfrm rot="1078462">
            <a:off x="3008444" y="3104518"/>
            <a:ext cx="1779773" cy="155041"/>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74EFA33-BC4E-1941-A899-26E45C9E9107}"/>
              </a:ext>
            </a:extLst>
          </p:cNvPr>
          <p:cNvSpPr txBox="1"/>
          <p:nvPr/>
        </p:nvSpPr>
        <p:spPr>
          <a:xfrm>
            <a:off x="4485816" y="2814056"/>
            <a:ext cx="15124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5599"/>
                </a:solidFill>
                <a:effectLst/>
                <a:highlight>
                  <a:srgbClr val="FFFF00"/>
                </a:highlight>
                <a:uLnTx/>
                <a:uFillTx/>
                <a:latin typeface="Calibri" panose="020F0502020204030204"/>
                <a:ea typeface="+mn-ea"/>
                <a:cs typeface="+mn-cs"/>
              </a:rPr>
              <a:t>SASANIAN</a:t>
            </a:r>
          </a:p>
        </p:txBody>
      </p:sp>
      <p:sp>
        <p:nvSpPr>
          <p:cNvPr id="10" name="TextBox 9">
            <a:extLst>
              <a:ext uri="{FF2B5EF4-FFF2-40B4-BE49-F238E27FC236}">
                <a16:creationId xmlns:a16="http://schemas.microsoft.com/office/drawing/2014/main" id="{800BED79-3EF4-9B45-9950-4C1EAB874C7F}"/>
              </a:ext>
            </a:extLst>
          </p:cNvPr>
          <p:cNvSpPr txBox="1"/>
          <p:nvPr/>
        </p:nvSpPr>
        <p:spPr>
          <a:xfrm>
            <a:off x="2045677" y="1917306"/>
            <a:ext cx="1626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25599"/>
                </a:solidFill>
                <a:effectLst/>
                <a:highlight>
                  <a:srgbClr val="FFFF00"/>
                </a:highlight>
                <a:uLnTx/>
                <a:uFillTx/>
                <a:latin typeface="Calibri" panose="020F0502020204030204"/>
                <a:ea typeface="+mn-ea"/>
                <a:cs typeface="+mn-cs"/>
              </a:rPr>
              <a:t>BYZANTINE</a:t>
            </a:r>
          </a:p>
        </p:txBody>
      </p:sp>
      <p:sp>
        <p:nvSpPr>
          <p:cNvPr id="11" name="Left Arrow 28">
            <a:extLst>
              <a:ext uri="{FF2B5EF4-FFF2-40B4-BE49-F238E27FC236}">
                <a16:creationId xmlns:a16="http://schemas.microsoft.com/office/drawing/2014/main" id="{4600F072-DD67-4EB7-AB7D-73A4DD4862D1}"/>
              </a:ext>
            </a:extLst>
          </p:cNvPr>
          <p:cNvSpPr/>
          <p:nvPr/>
        </p:nvSpPr>
        <p:spPr>
          <a:xfrm rot="19990843" flipV="1">
            <a:off x="6616365" y="5332958"/>
            <a:ext cx="2202693" cy="168083"/>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Left Arrow 28">
            <a:extLst>
              <a:ext uri="{FF2B5EF4-FFF2-40B4-BE49-F238E27FC236}">
                <a16:creationId xmlns:a16="http://schemas.microsoft.com/office/drawing/2014/main" id="{0C282526-CACA-45EB-A133-23E79350A3EE}"/>
              </a:ext>
            </a:extLst>
          </p:cNvPr>
          <p:cNvSpPr/>
          <p:nvPr/>
        </p:nvSpPr>
        <p:spPr>
          <a:xfrm rot="21128286" flipV="1">
            <a:off x="4267359" y="6013619"/>
            <a:ext cx="2423332" cy="168083"/>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Left Arrow 28">
            <a:extLst>
              <a:ext uri="{FF2B5EF4-FFF2-40B4-BE49-F238E27FC236}">
                <a16:creationId xmlns:a16="http://schemas.microsoft.com/office/drawing/2014/main" id="{81FE40BC-D260-4CDE-9416-7C088DD8A802}"/>
              </a:ext>
            </a:extLst>
          </p:cNvPr>
          <p:cNvSpPr/>
          <p:nvPr/>
        </p:nvSpPr>
        <p:spPr>
          <a:xfrm rot="4079761">
            <a:off x="3259472" y="5527306"/>
            <a:ext cx="1198663" cy="95689"/>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Left Arrow 28">
            <a:extLst>
              <a:ext uri="{FF2B5EF4-FFF2-40B4-BE49-F238E27FC236}">
                <a16:creationId xmlns:a16="http://schemas.microsoft.com/office/drawing/2014/main" id="{BE59ADC2-D0F2-4C8F-81BF-EB71AEA14D38}"/>
              </a:ext>
            </a:extLst>
          </p:cNvPr>
          <p:cNvSpPr/>
          <p:nvPr/>
        </p:nvSpPr>
        <p:spPr>
          <a:xfrm rot="374547">
            <a:off x="3345887" y="4819317"/>
            <a:ext cx="161047" cy="83022"/>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Donut 6">
            <a:extLst>
              <a:ext uri="{FF2B5EF4-FFF2-40B4-BE49-F238E27FC236}">
                <a16:creationId xmlns:a16="http://schemas.microsoft.com/office/drawing/2014/main" id="{1A80B61A-08B3-4611-B4ED-10786C84E415}"/>
              </a:ext>
            </a:extLst>
          </p:cNvPr>
          <p:cNvSpPr/>
          <p:nvPr/>
        </p:nvSpPr>
        <p:spPr>
          <a:xfrm>
            <a:off x="4096480" y="6162575"/>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6" name="Donut 6">
            <a:extLst>
              <a:ext uri="{FF2B5EF4-FFF2-40B4-BE49-F238E27FC236}">
                <a16:creationId xmlns:a16="http://schemas.microsoft.com/office/drawing/2014/main" id="{2F102BE0-DB89-4BDE-BD87-337417853658}"/>
              </a:ext>
            </a:extLst>
          </p:cNvPr>
          <p:cNvSpPr/>
          <p:nvPr/>
        </p:nvSpPr>
        <p:spPr>
          <a:xfrm>
            <a:off x="3525270" y="4825286"/>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7" name="Donut 6">
            <a:extLst>
              <a:ext uri="{FF2B5EF4-FFF2-40B4-BE49-F238E27FC236}">
                <a16:creationId xmlns:a16="http://schemas.microsoft.com/office/drawing/2014/main" id="{E74F0DBE-0D81-4876-A921-7DC1D247B439}"/>
              </a:ext>
            </a:extLst>
          </p:cNvPr>
          <p:cNvSpPr/>
          <p:nvPr/>
        </p:nvSpPr>
        <p:spPr>
          <a:xfrm>
            <a:off x="3216644" y="4760074"/>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8" name="Donut 6">
            <a:extLst>
              <a:ext uri="{FF2B5EF4-FFF2-40B4-BE49-F238E27FC236}">
                <a16:creationId xmlns:a16="http://schemas.microsoft.com/office/drawing/2014/main" id="{05778B3E-9653-46EC-B934-BC6E5CD15F52}"/>
              </a:ext>
            </a:extLst>
          </p:cNvPr>
          <p:cNvSpPr/>
          <p:nvPr/>
        </p:nvSpPr>
        <p:spPr>
          <a:xfrm>
            <a:off x="3244296" y="4332706"/>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9" name="Donut 6">
            <a:extLst>
              <a:ext uri="{FF2B5EF4-FFF2-40B4-BE49-F238E27FC236}">
                <a16:creationId xmlns:a16="http://schemas.microsoft.com/office/drawing/2014/main" id="{6CB920A6-63D1-49D3-8C75-9F8CDA5E3611}"/>
              </a:ext>
            </a:extLst>
          </p:cNvPr>
          <p:cNvSpPr/>
          <p:nvPr/>
        </p:nvSpPr>
        <p:spPr>
          <a:xfrm>
            <a:off x="2633717" y="3248947"/>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0" name="Left Arrow 28">
            <a:extLst>
              <a:ext uri="{FF2B5EF4-FFF2-40B4-BE49-F238E27FC236}">
                <a16:creationId xmlns:a16="http://schemas.microsoft.com/office/drawing/2014/main" id="{70966FEF-A5C6-47F0-9A9D-3C1247D80B5E}"/>
              </a:ext>
            </a:extLst>
          </p:cNvPr>
          <p:cNvSpPr/>
          <p:nvPr/>
        </p:nvSpPr>
        <p:spPr>
          <a:xfrm rot="5561513">
            <a:off x="3183919" y="4581774"/>
            <a:ext cx="216564" cy="64682"/>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Left Arrow 28">
            <a:extLst>
              <a:ext uri="{FF2B5EF4-FFF2-40B4-BE49-F238E27FC236}">
                <a16:creationId xmlns:a16="http://schemas.microsoft.com/office/drawing/2014/main" id="{FE3F4B78-58FE-4657-B425-CA81061846BD}"/>
              </a:ext>
            </a:extLst>
          </p:cNvPr>
          <p:cNvSpPr/>
          <p:nvPr/>
        </p:nvSpPr>
        <p:spPr>
          <a:xfrm rot="3648185">
            <a:off x="2464212" y="3837259"/>
            <a:ext cx="1046157" cy="94839"/>
          </a:xfrm>
          <a:prstGeom prst="leftArrow">
            <a:avLst/>
          </a:prstGeom>
          <a:solidFill>
            <a:srgbClr val="FF0000"/>
          </a:solidFill>
          <a:ln>
            <a:solidFill>
              <a:srgbClr val="FF000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21FA703-556F-41ED-BBB4-A11ACA35674F}"/>
              </a:ext>
            </a:extLst>
          </p:cNvPr>
          <p:cNvSpPr/>
          <p:nvPr/>
        </p:nvSpPr>
        <p:spPr>
          <a:xfrm>
            <a:off x="6108876" y="3918372"/>
            <a:ext cx="566181"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0000"/>
                  </a:solidFill>
                  <a:prstDash val="solid"/>
                </a:ln>
                <a:solidFill>
                  <a:srgbClr val="FF0000"/>
                </a:solidFill>
                <a:effectLst/>
                <a:uLnTx/>
                <a:uFillTx/>
                <a:latin typeface="Calibri" panose="020F0502020204030204"/>
                <a:ea typeface="+mn-ea"/>
                <a:cs typeface="+mn-cs"/>
              </a:rPr>
              <a:t>X</a:t>
            </a:r>
          </a:p>
        </p:txBody>
      </p:sp>
      <p:sp>
        <p:nvSpPr>
          <p:cNvPr id="32" name="Left Arrow 28">
            <a:extLst>
              <a:ext uri="{FF2B5EF4-FFF2-40B4-BE49-F238E27FC236}">
                <a16:creationId xmlns:a16="http://schemas.microsoft.com/office/drawing/2014/main" id="{B5AB167E-5BCB-403F-8F6F-AE294A6DC611}"/>
              </a:ext>
            </a:extLst>
          </p:cNvPr>
          <p:cNvSpPr/>
          <p:nvPr/>
        </p:nvSpPr>
        <p:spPr>
          <a:xfrm rot="19990843" flipV="1">
            <a:off x="6290169" y="5410726"/>
            <a:ext cx="2551501" cy="185159"/>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Left Arrow 28">
            <a:extLst>
              <a:ext uri="{FF2B5EF4-FFF2-40B4-BE49-F238E27FC236}">
                <a16:creationId xmlns:a16="http://schemas.microsoft.com/office/drawing/2014/main" id="{468E3712-E954-4FC9-A3FF-B3120C51AF50}"/>
              </a:ext>
            </a:extLst>
          </p:cNvPr>
          <p:cNvSpPr/>
          <p:nvPr/>
        </p:nvSpPr>
        <p:spPr>
          <a:xfrm rot="21113376" flipV="1">
            <a:off x="4135464" y="6205254"/>
            <a:ext cx="2180446" cy="168083"/>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Left Arrow 28">
            <a:extLst>
              <a:ext uri="{FF2B5EF4-FFF2-40B4-BE49-F238E27FC236}">
                <a16:creationId xmlns:a16="http://schemas.microsoft.com/office/drawing/2014/main" id="{0D28F8C1-9548-4B97-9A30-CCF8364C9CC9}"/>
              </a:ext>
            </a:extLst>
          </p:cNvPr>
          <p:cNvSpPr/>
          <p:nvPr/>
        </p:nvSpPr>
        <p:spPr>
          <a:xfrm rot="4214619" flipV="1">
            <a:off x="2088314" y="4725151"/>
            <a:ext cx="1626500" cy="119769"/>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Left Arrow 28">
            <a:extLst>
              <a:ext uri="{FF2B5EF4-FFF2-40B4-BE49-F238E27FC236}">
                <a16:creationId xmlns:a16="http://schemas.microsoft.com/office/drawing/2014/main" id="{0132646B-0CDC-4D5B-9795-B941F9F0C9DD}"/>
              </a:ext>
            </a:extLst>
          </p:cNvPr>
          <p:cNvSpPr/>
          <p:nvPr/>
        </p:nvSpPr>
        <p:spPr>
          <a:xfrm rot="2536800" flipV="1">
            <a:off x="3189194" y="6028815"/>
            <a:ext cx="1038482"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Donut 6">
            <a:extLst>
              <a:ext uri="{FF2B5EF4-FFF2-40B4-BE49-F238E27FC236}">
                <a16:creationId xmlns:a16="http://schemas.microsoft.com/office/drawing/2014/main" id="{9A2DC2AD-81DB-4549-83C8-0495D53A4BFD}"/>
              </a:ext>
            </a:extLst>
          </p:cNvPr>
          <p:cNvSpPr/>
          <p:nvPr/>
        </p:nvSpPr>
        <p:spPr>
          <a:xfrm>
            <a:off x="3098028" y="5804142"/>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7" name="Left Arrow 28">
            <a:extLst>
              <a:ext uri="{FF2B5EF4-FFF2-40B4-BE49-F238E27FC236}">
                <a16:creationId xmlns:a16="http://schemas.microsoft.com/office/drawing/2014/main" id="{2322C101-1225-4E4A-B9C2-C79C991845F8}"/>
              </a:ext>
            </a:extLst>
          </p:cNvPr>
          <p:cNvSpPr/>
          <p:nvPr/>
        </p:nvSpPr>
        <p:spPr>
          <a:xfrm rot="7139570" flipV="1">
            <a:off x="2497091" y="3639007"/>
            <a:ext cx="510841"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Left Arrow 28">
            <a:extLst>
              <a:ext uri="{FF2B5EF4-FFF2-40B4-BE49-F238E27FC236}">
                <a16:creationId xmlns:a16="http://schemas.microsoft.com/office/drawing/2014/main" id="{485A3769-845F-4877-B3A3-C903AFE46550}"/>
              </a:ext>
            </a:extLst>
          </p:cNvPr>
          <p:cNvSpPr/>
          <p:nvPr/>
        </p:nvSpPr>
        <p:spPr>
          <a:xfrm rot="18008202" flipV="1">
            <a:off x="3135155" y="5654122"/>
            <a:ext cx="164551"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Donut 6">
            <a:extLst>
              <a:ext uri="{FF2B5EF4-FFF2-40B4-BE49-F238E27FC236}">
                <a16:creationId xmlns:a16="http://schemas.microsoft.com/office/drawing/2014/main" id="{90334494-609A-4C22-ACA6-E319749EF111}"/>
              </a:ext>
            </a:extLst>
          </p:cNvPr>
          <p:cNvSpPr/>
          <p:nvPr/>
        </p:nvSpPr>
        <p:spPr>
          <a:xfrm>
            <a:off x="2858047" y="3337018"/>
            <a:ext cx="129243" cy="142265"/>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0" name="Left Arrow 28">
            <a:extLst>
              <a:ext uri="{FF2B5EF4-FFF2-40B4-BE49-F238E27FC236}">
                <a16:creationId xmlns:a16="http://schemas.microsoft.com/office/drawing/2014/main" id="{6FB3182C-710B-458C-98D4-A00C3B6B5622}"/>
              </a:ext>
            </a:extLst>
          </p:cNvPr>
          <p:cNvSpPr/>
          <p:nvPr/>
        </p:nvSpPr>
        <p:spPr>
          <a:xfrm rot="927740" flipV="1">
            <a:off x="2753191" y="3293182"/>
            <a:ext cx="114931"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5F1E5446-7313-4F6B-9934-E0244FE76D90}"/>
              </a:ext>
            </a:extLst>
          </p:cNvPr>
          <p:cNvSpPr txBox="1"/>
          <p:nvPr/>
        </p:nvSpPr>
        <p:spPr>
          <a:xfrm>
            <a:off x="2384803" y="5728328"/>
            <a:ext cx="8803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Adulis</a:t>
            </a:r>
            <a:endPar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DA61EF3-F667-488A-92E6-70B071D7A285}"/>
              </a:ext>
            </a:extLst>
          </p:cNvPr>
          <p:cNvSpPr txBox="1"/>
          <p:nvPr/>
        </p:nvSpPr>
        <p:spPr>
          <a:xfrm>
            <a:off x="2924236" y="3171655"/>
            <a:ext cx="8803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Petra</a:t>
            </a:r>
            <a:endPar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89F5BD29-759F-4D77-BDF1-1476ECC1E9E6}"/>
              </a:ext>
            </a:extLst>
          </p:cNvPr>
          <p:cNvSpPr txBox="1"/>
          <p:nvPr/>
        </p:nvSpPr>
        <p:spPr>
          <a:xfrm>
            <a:off x="2068516" y="3084047"/>
            <a:ext cx="88031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Gaza</a:t>
            </a:r>
            <a:endParaRPr kumimoji="0" lang="en-GB"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4" name="Left Arrow 28">
            <a:extLst>
              <a:ext uri="{FF2B5EF4-FFF2-40B4-BE49-F238E27FC236}">
                <a16:creationId xmlns:a16="http://schemas.microsoft.com/office/drawing/2014/main" id="{243152D7-59B6-4BFF-93C4-1AA10409F257}"/>
              </a:ext>
            </a:extLst>
          </p:cNvPr>
          <p:cNvSpPr/>
          <p:nvPr/>
        </p:nvSpPr>
        <p:spPr>
          <a:xfrm rot="6771616" flipV="1">
            <a:off x="2804067" y="2983806"/>
            <a:ext cx="510841"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Left Arrow 28">
            <a:extLst>
              <a:ext uri="{FF2B5EF4-FFF2-40B4-BE49-F238E27FC236}">
                <a16:creationId xmlns:a16="http://schemas.microsoft.com/office/drawing/2014/main" id="{E03BDA5C-EFBB-4162-BD38-631F5BFBA108}"/>
              </a:ext>
            </a:extLst>
          </p:cNvPr>
          <p:cNvSpPr/>
          <p:nvPr/>
        </p:nvSpPr>
        <p:spPr>
          <a:xfrm rot="21299116" flipV="1">
            <a:off x="1740135" y="3441850"/>
            <a:ext cx="1090551"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Left Arrow 28">
            <a:extLst>
              <a:ext uri="{FF2B5EF4-FFF2-40B4-BE49-F238E27FC236}">
                <a16:creationId xmlns:a16="http://schemas.microsoft.com/office/drawing/2014/main" id="{89EA36D2-BE3D-4BFE-8155-FDB59C610F5C}"/>
              </a:ext>
            </a:extLst>
          </p:cNvPr>
          <p:cNvSpPr/>
          <p:nvPr/>
        </p:nvSpPr>
        <p:spPr>
          <a:xfrm rot="4863605" flipV="1">
            <a:off x="2349591" y="2815630"/>
            <a:ext cx="593633" cy="142587"/>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Left Arrow 28">
            <a:extLst>
              <a:ext uri="{FF2B5EF4-FFF2-40B4-BE49-F238E27FC236}">
                <a16:creationId xmlns:a16="http://schemas.microsoft.com/office/drawing/2014/main" id="{DC3C793F-8277-4162-A0CB-A5B58C93DFB2}"/>
              </a:ext>
            </a:extLst>
          </p:cNvPr>
          <p:cNvSpPr/>
          <p:nvPr/>
        </p:nvSpPr>
        <p:spPr>
          <a:xfrm rot="1636412" flipV="1">
            <a:off x="1697361" y="3024134"/>
            <a:ext cx="927820"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Left Arrow 28">
            <a:extLst>
              <a:ext uri="{FF2B5EF4-FFF2-40B4-BE49-F238E27FC236}">
                <a16:creationId xmlns:a16="http://schemas.microsoft.com/office/drawing/2014/main" id="{6920A952-4F8D-4A9F-A757-275538DC2C0E}"/>
              </a:ext>
            </a:extLst>
          </p:cNvPr>
          <p:cNvSpPr/>
          <p:nvPr/>
        </p:nvSpPr>
        <p:spPr>
          <a:xfrm rot="3230934" flipV="1">
            <a:off x="1845840" y="2769113"/>
            <a:ext cx="966639" cy="137690"/>
          </a:xfrm>
          <a:prstGeom prst="leftArrow">
            <a:avLst/>
          </a:prstGeom>
          <a:solidFill>
            <a:srgbClr val="00B050"/>
          </a:solidFill>
          <a:ln>
            <a:solidFill>
              <a:srgbClr val="00B050"/>
            </a:solidFill>
          </a:ln>
        </p:spPr>
        <p:style>
          <a:lnRef idx="0">
            <a:schemeClr val="dk1"/>
          </a:lnRef>
          <a:fillRef idx="3">
            <a:schemeClr val="dk1"/>
          </a:fillRef>
          <a:effectRef idx="3">
            <a:schemeClr val="dk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1DA94A1-F803-487B-BD90-E0977C847910}"/>
              </a:ext>
            </a:extLst>
          </p:cNvPr>
          <p:cNvSpPr txBox="1"/>
          <p:nvPr/>
        </p:nvSpPr>
        <p:spPr>
          <a:xfrm>
            <a:off x="10325281" y="2348628"/>
            <a:ext cx="174992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HOLD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We’ve just learned something new concerning the Red Sea Trade Route! </a:t>
            </a:r>
            <a:endParaRPr kumimoji="0" lang="en-GB"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96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2F8E24F-02BC-4187-B239-69C801F5B88F}"/>
              </a:ext>
            </a:extLst>
          </p:cNvPr>
          <p:cNvSpPr txBox="1"/>
          <p:nvPr/>
        </p:nvSpPr>
        <p:spPr>
          <a:xfrm>
            <a:off x="682580" y="149387"/>
            <a:ext cx="7276564" cy="450066"/>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IE" sz="24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The RED SEA via Mecca debunked!</a:t>
            </a:r>
          </a:p>
        </p:txBody>
      </p:sp>
      <p:sp>
        <p:nvSpPr>
          <p:cNvPr id="16" name="TextBox 15">
            <a:extLst>
              <a:ext uri="{FF2B5EF4-FFF2-40B4-BE49-F238E27FC236}">
                <a16:creationId xmlns:a16="http://schemas.microsoft.com/office/drawing/2014/main" id="{D24B27E1-D3E8-4752-A610-B70F10B7C250}"/>
              </a:ext>
            </a:extLst>
          </p:cNvPr>
          <p:cNvSpPr txBox="1"/>
          <p:nvPr/>
        </p:nvSpPr>
        <p:spPr>
          <a:xfrm>
            <a:off x="7989981" y="45782"/>
            <a:ext cx="3429687" cy="67403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understand the problem, we must use a Topographical map, to see the Water ways in the Red Sea (Chiara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Zazzaro</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- 2013)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the center of the Red Sea is a deep-water channel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Red arrows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which accommodates large modern ships today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To the West of this central channel are two shallower water channels (</a:t>
            </a:r>
            <a:r>
              <a:rPr kumimoji="0" lang="en-US" sz="1800" b="1" i="0" u="none" strike="noStrike" kern="1200" cap="none" spc="0" normalizeH="0" baseline="0" noProof="0" dirty="0">
                <a:ln>
                  <a:noFill/>
                </a:ln>
                <a:solidFill>
                  <a:srgbClr val="FF9900"/>
                </a:solidFill>
                <a:effectLst/>
                <a:uLnTx/>
                <a:uFillTx/>
                <a:latin typeface="Calibri" panose="020F0502020204030204"/>
                <a:ea typeface="+mn-ea"/>
                <a:cs typeface="+mn-cs"/>
              </a:rPr>
              <a:t>Golden arrows</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where smaller ships can go, and stay close to the Western shore, for provisions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Unlike the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Eastern Arabian shore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which was arid, with no fresh water, and thus few people, the </a:t>
            </a:r>
            <a:r>
              <a:rPr kumimoji="0" lang="en-US" sz="1800" b="0" i="0" u="sng" strike="noStrike" kern="1200" cap="none" spc="0" normalizeH="0" baseline="0" noProof="0" dirty="0">
                <a:ln>
                  <a:noFill/>
                </a:ln>
                <a:solidFill>
                  <a:srgbClr val="000000"/>
                </a:solidFill>
                <a:effectLst/>
                <a:uLnTx/>
                <a:uFillTx/>
                <a:latin typeface="Calibri" panose="020F0502020204030204"/>
                <a:ea typeface="+mn-ea"/>
                <a:cs typeface="+mn-cs"/>
              </a:rPr>
              <a:t>Western African shore</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had plenty of fresh water, and had larger populations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What’s more, the West coast had easily accessible ports!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 know their names…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6" name="Picture 45" descr="Map&#10;&#10;Description automatically generated">
            <a:extLst>
              <a:ext uri="{FF2B5EF4-FFF2-40B4-BE49-F238E27FC236}">
                <a16:creationId xmlns:a16="http://schemas.microsoft.com/office/drawing/2014/main" id="{E4462C7C-D2FC-4DCA-9D5F-08481A7BECF0}"/>
              </a:ext>
            </a:extLst>
          </p:cNvPr>
          <p:cNvPicPr>
            <a:picLocks noChangeAspect="1"/>
          </p:cNvPicPr>
          <p:nvPr/>
        </p:nvPicPr>
        <p:blipFill>
          <a:blip r:embed="rId2"/>
          <a:stretch>
            <a:fillRect/>
          </a:stretch>
        </p:blipFill>
        <p:spPr>
          <a:xfrm>
            <a:off x="752614" y="801326"/>
            <a:ext cx="7387419" cy="5570888"/>
          </a:xfrm>
          <a:prstGeom prst="rect">
            <a:avLst/>
          </a:prstGeom>
          <a:ln>
            <a:noFill/>
          </a:ln>
          <a:effectLst>
            <a:softEdge rad="112500"/>
          </a:effectLst>
        </p:spPr>
      </p:pic>
      <p:sp>
        <p:nvSpPr>
          <p:cNvPr id="18" name="Donut 6">
            <a:extLst>
              <a:ext uri="{FF2B5EF4-FFF2-40B4-BE49-F238E27FC236}">
                <a16:creationId xmlns:a16="http://schemas.microsoft.com/office/drawing/2014/main" id="{5333D901-F50C-4285-84AC-FFC6CC2850DC}"/>
              </a:ext>
            </a:extLst>
          </p:cNvPr>
          <p:cNvSpPr/>
          <p:nvPr/>
        </p:nvSpPr>
        <p:spPr>
          <a:xfrm>
            <a:off x="3574226" y="2102530"/>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7361E78-CBC0-4F3D-BE2D-513DD0651BBE}"/>
              </a:ext>
            </a:extLst>
          </p:cNvPr>
          <p:cNvSpPr txBox="1"/>
          <p:nvPr/>
        </p:nvSpPr>
        <p:spPr>
          <a:xfrm>
            <a:off x="3531104" y="1780183"/>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Yathrib</a:t>
            </a:r>
          </a:p>
        </p:txBody>
      </p:sp>
      <p:sp>
        <p:nvSpPr>
          <p:cNvPr id="23" name="TextBox 22">
            <a:extLst>
              <a:ext uri="{FF2B5EF4-FFF2-40B4-BE49-F238E27FC236}">
                <a16:creationId xmlns:a16="http://schemas.microsoft.com/office/drawing/2014/main" id="{11F2DA42-DC3B-4B28-BB09-9A92385B06A0}"/>
              </a:ext>
            </a:extLst>
          </p:cNvPr>
          <p:cNvSpPr txBox="1"/>
          <p:nvPr/>
        </p:nvSpPr>
        <p:spPr>
          <a:xfrm>
            <a:off x="3787582" y="3162216"/>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Mecca</a:t>
            </a:r>
          </a:p>
        </p:txBody>
      </p:sp>
      <p:sp>
        <p:nvSpPr>
          <p:cNvPr id="25" name="Donut 6">
            <a:extLst>
              <a:ext uri="{FF2B5EF4-FFF2-40B4-BE49-F238E27FC236}">
                <a16:creationId xmlns:a16="http://schemas.microsoft.com/office/drawing/2014/main" id="{E63D76E3-F8CA-42D0-AFAA-C1498CD5B551}"/>
              </a:ext>
            </a:extLst>
          </p:cNvPr>
          <p:cNvSpPr/>
          <p:nvPr/>
        </p:nvSpPr>
        <p:spPr>
          <a:xfrm>
            <a:off x="3142132" y="2210255"/>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D3F5202-51C0-4DD0-8AA4-EDE5AD134F8F}"/>
              </a:ext>
            </a:extLst>
          </p:cNvPr>
          <p:cNvSpPr txBox="1"/>
          <p:nvPr/>
        </p:nvSpPr>
        <p:spPr>
          <a:xfrm>
            <a:off x="2811466" y="1904079"/>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Yanbu</a:t>
            </a:r>
          </a:p>
        </p:txBody>
      </p:sp>
      <p:sp>
        <p:nvSpPr>
          <p:cNvPr id="19" name="TextBox 18">
            <a:extLst>
              <a:ext uri="{FF2B5EF4-FFF2-40B4-BE49-F238E27FC236}">
                <a16:creationId xmlns:a16="http://schemas.microsoft.com/office/drawing/2014/main" id="{D2B64D75-F4E1-4B68-8122-1B893BEFB2D3}"/>
              </a:ext>
            </a:extLst>
          </p:cNvPr>
          <p:cNvSpPr txBox="1"/>
          <p:nvPr/>
        </p:nvSpPr>
        <p:spPr>
          <a:xfrm>
            <a:off x="3142132" y="2786860"/>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Jeddah</a:t>
            </a:r>
          </a:p>
        </p:txBody>
      </p:sp>
      <p:sp>
        <p:nvSpPr>
          <p:cNvPr id="17" name="Donut 6">
            <a:extLst>
              <a:ext uri="{FF2B5EF4-FFF2-40B4-BE49-F238E27FC236}">
                <a16:creationId xmlns:a16="http://schemas.microsoft.com/office/drawing/2014/main" id="{AAD80B61-D6C6-479D-B0AC-9D6A57F34159}"/>
              </a:ext>
            </a:extLst>
          </p:cNvPr>
          <p:cNvSpPr/>
          <p:nvPr/>
        </p:nvSpPr>
        <p:spPr>
          <a:xfrm>
            <a:off x="3435329" y="3103947"/>
            <a:ext cx="197926" cy="17726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2" name="Donut 6">
            <a:extLst>
              <a:ext uri="{FF2B5EF4-FFF2-40B4-BE49-F238E27FC236}">
                <a16:creationId xmlns:a16="http://schemas.microsoft.com/office/drawing/2014/main" id="{767C7EEE-DB14-4636-83A0-780B77BCF705}"/>
              </a:ext>
            </a:extLst>
          </p:cNvPr>
          <p:cNvSpPr/>
          <p:nvPr/>
        </p:nvSpPr>
        <p:spPr>
          <a:xfrm>
            <a:off x="3673834" y="3183457"/>
            <a:ext cx="189643" cy="17005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9" name="Donut 6">
            <a:extLst>
              <a:ext uri="{FF2B5EF4-FFF2-40B4-BE49-F238E27FC236}">
                <a16:creationId xmlns:a16="http://schemas.microsoft.com/office/drawing/2014/main" id="{F632B6E0-E958-4A82-969E-5A5EA0BD2AFA}"/>
              </a:ext>
            </a:extLst>
          </p:cNvPr>
          <p:cNvSpPr/>
          <p:nvPr/>
        </p:nvSpPr>
        <p:spPr>
          <a:xfrm>
            <a:off x="5325834" y="6056674"/>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AEA16BAB-434C-4C44-ADE4-1A38A52B86EA}"/>
              </a:ext>
            </a:extLst>
          </p:cNvPr>
          <p:cNvSpPr txBox="1"/>
          <p:nvPr/>
        </p:nvSpPr>
        <p:spPr>
          <a:xfrm>
            <a:off x="5269364" y="5661304"/>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Aden</a:t>
            </a:r>
          </a:p>
        </p:txBody>
      </p:sp>
      <p:sp>
        <p:nvSpPr>
          <p:cNvPr id="47" name="Arrow: Right 46">
            <a:extLst>
              <a:ext uri="{FF2B5EF4-FFF2-40B4-BE49-F238E27FC236}">
                <a16:creationId xmlns:a16="http://schemas.microsoft.com/office/drawing/2014/main" id="{79840274-8B7B-467F-B469-9ECCC5989D54}"/>
              </a:ext>
            </a:extLst>
          </p:cNvPr>
          <p:cNvSpPr/>
          <p:nvPr/>
        </p:nvSpPr>
        <p:spPr>
          <a:xfrm rot="14269936">
            <a:off x="2570050" y="4585453"/>
            <a:ext cx="2755943" cy="54809"/>
          </a:xfrm>
          <a:prstGeom prst="rightArrow">
            <a:avLst>
              <a:gd name="adj1" fmla="val 8646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7" name="Arrow: Right 56">
            <a:extLst>
              <a:ext uri="{FF2B5EF4-FFF2-40B4-BE49-F238E27FC236}">
                <a16:creationId xmlns:a16="http://schemas.microsoft.com/office/drawing/2014/main" id="{ECD47C36-DC4A-4943-834A-D74CD62DF585}"/>
              </a:ext>
            </a:extLst>
          </p:cNvPr>
          <p:cNvSpPr/>
          <p:nvPr/>
        </p:nvSpPr>
        <p:spPr>
          <a:xfrm rot="15179580">
            <a:off x="2639058" y="2965875"/>
            <a:ext cx="839946" cy="48525"/>
          </a:xfrm>
          <a:prstGeom prst="rightArrow">
            <a:avLst>
              <a:gd name="adj1" fmla="val 8646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5" name="Arrow: Right 64">
            <a:extLst>
              <a:ext uri="{FF2B5EF4-FFF2-40B4-BE49-F238E27FC236}">
                <a16:creationId xmlns:a16="http://schemas.microsoft.com/office/drawing/2014/main" id="{66431E62-25AF-4637-81B2-D886326EB6A8}"/>
              </a:ext>
            </a:extLst>
          </p:cNvPr>
          <p:cNvSpPr/>
          <p:nvPr/>
        </p:nvSpPr>
        <p:spPr>
          <a:xfrm rot="14193593" flipV="1">
            <a:off x="2455723" y="4638598"/>
            <a:ext cx="2755943" cy="45719"/>
          </a:xfrm>
          <a:prstGeom prst="rightArrow">
            <a:avLst>
              <a:gd name="adj1" fmla="val 86463"/>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6" name="Arrow: Right 65">
            <a:extLst>
              <a:ext uri="{FF2B5EF4-FFF2-40B4-BE49-F238E27FC236}">
                <a16:creationId xmlns:a16="http://schemas.microsoft.com/office/drawing/2014/main" id="{78DE5575-27FE-4E87-B468-37CC36DDD53A}"/>
              </a:ext>
            </a:extLst>
          </p:cNvPr>
          <p:cNvSpPr/>
          <p:nvPr/>
        </p:nvSpPr>
        <p:spPr>
          <a:xfrm rot="14882968" flipV="1">
            <a:off x="3256380" y="4720414"/>
            <a:ext cx="657173" cy="45719"/>
          </a:xfrm>
          <a:prstGeom prst="rightArrow">
            <a:avLst>
              <a:gd name="adj1" fmla="val 86463"/>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7" name="Arrow: Right 66">
            <a:extLst>
              <a:ext uri="{FF2B5EF4-FFF2-40B4-BE49-F238E27FC236}">
                <a16:creationId xmlns:a16="http://schemas.microsoft.com/office/drawing/2014/main" id="{756C361C-3222-486B-8439-21AA3581EBC0}"/>
              </a:ext>
            </a:extLst>
          </p:cNvPr>
          <p:cNvSpPr/>
          <p:nvPr/>
        </p:nvSpPr>
        <p:spPr>
          <a:xfrm rot="13579722" flipV="1">
            <a:off x="2980209" y="4163182"/>
            <a:ext cx="518056" cy="47635"/>
          </a:xfrm>
          <a:prstGeom prst="rightArrow">
            <a:avLst>
              <a:gd name="adj1" fmla="val 86463"/>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8" name="Arrow: Right 67">
            <a:extLst>
              <a:ext uri="{FF2B5EF4-FFF2-40B4-BE49-F238E27FC236}">
                <a16:creationId xmlns:a16="http://schemas.microsoft.com/office/drawing/2014/main" id="{5BC23533-CA8A-414E-BAFF-67379C32504B}"/>
              </a:ext>
            </a:extLst>
          </p:cNvPr>
          <p:cNvSpPr/>
          <p:nvPr/>
        </p:nvSpPr>
        <p:spPr>
          <a:xfrm rot="15620048" flipV="1">
            <a:off x="2741348" y="3651469"/>
            <a:ext cx="518056" cy="47635"/>
          </a:xfrm>
          <a:prstGeom prst="rightArrow">
            <a:avLst>
              <a:gd name="adj1" fmla="val 86463"/>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2" name="Arrow: Right 71">
            <a:extLst>
              <a:ext uri="{FF2B5EF4-FFF2-40B4-BE49-F238E27FC236}">
                <a16:creationId xmlns:a16="http://schemas.microsoft.com/office/drawing/2014/main" id="{BFD837FF-FCD4-4E81-9BF5-A78DCCFF921B}"/>
              </a:ext>
            </a:extLst>
          </p:cNvPr>
          <p:cNvSpPr/>
          <p:nvPr/>
        </p:nvSpPr>
        <p:spPr>
          <a:xfrm rot="15707756" flipV="1">
            <a:off x="2646902" y="3083786"/>
            <a:ext cx="518056" cy="47635"/>
          </a:xfrm>
          <a:prstGeom prst="rightArrow">
            <a:avLst>
              <a:gd name="adj1" fmla="val 86463"/>
              <a:gd name="adj2" fmla="val 50000"/>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3" name="Arrow: Right 72">
            <a:extLst>
              <a:ext uri="{FF2B5EF4-FFF2-40B4-BE49-F238E27FC236}">
                <a16:creationId xmlns:a16="http://schemas.microsoft.com/office/drawing/2014/main" id="{0CA730F8-D97D-44EE-9F9A-65E0FDC846FE}"/>
              </a:ext>
            </a:extLst>
          </p:cNvPr>
          <p:cNvSpPr/>
          <p:nvPr/>
        </p:nvSpPr>
        <p:spPr>
          <a:xfrm rot="14206712">
            <a:off x="2258696" y="2171830"/>
            <a:ext cx="839946" cy="48525"/>
          </a:xfrm>
          <a:prstGeom prst="rightArrow">
            <a:avLst>
              <a:gd name="adj1" fmla="val 8646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077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Map&#10;&#10;Description automatically generated">
            <a:extLst>
              <a:ext uri="{FF2B5EF4-FFF2-40B4-BE49-F238E27FC236}">
                <a16:creationId xmlns:a16="http://schemas.microsoft.com/office/drawing/2014/main" id="{2B1F631D-0667-42F2-975F-8FB30CCB6502}"/>
              </a:ext>
            </a:extLst>
          </p:cNvPr>
          <p:cNvPicPr>
            <a:picLocks noChangeAspect="1"/>
          </p:cNvPicPr>
          <p:nvPr/>
        </p:nvPicPr>
        <p:blipFill>
          <a:blip r:embed="rId2"/>
          <a:stretch>
            <a:fillRect/>
          </a:stretch>
        </p:blipFill>
        <p:spPr>
          <a:xfrm>
            <a:off x="799674" y="793058"/>
            <a:ext cx="7580424" cy="5613407"/>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274C9C73-CD78-423E-BF74-E45E3B8EF5E3}"/>
              </a:ext>
            </a:extLst>
          </p:cNvPr>
          <p:cNvSpPr/>
          <p:nvPr/>
        </p:nvSpPr>
        <p:spPr>
          <a:xfrm rot="20740338">
            <a:off x="3457791" y="2190346"/>
            <a:ext cx="213624" cy="60119"/>
          </a:xfrm>
          <a:prstGeom prst="rightArrow">
            <a:avLst>
              <a:gd name="adj1" fmla="val 8646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Donut 6">
            <a:extLst>
              <a:ext uri="{FF2B5EF4-FFF2-40B4-BE49-F238E27FC236}">
                <a16:creationId xmlns:a16="http://schemas.microsoft.com/office/drawing/2014/main" id="{AAD80B61-D6C6-479D-B0AC-9D6A57F34159}"/>
              </a:ext>
            </a:extLst>
          </p:cNvPr>
          <p:cNvSpPr/>
          <p:nvPr/>
        </p:nvSpPr>
        <p:spPr>
          <a:xfrm>
            <a:off x="3524625" y="3135921"/>
            <a:ext cx="197926" cy="177260"/>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18" name="Donut 6">
            <a:extLst>
              <a:ext uri="{FF2B5EF4-FFF2-40B4-BE49-F238E27FC236}">
                <a16:creationId xmlns:a16="http://schemas.microsoft.com/office/drawing/2014/main" id="{5333D901-F50C-4285-84AC-FFC6CC2850DC}"/>
              </a:ext>
            </a:extLst>
          </p:cNvPr>
          <p:cNvSpPr/>
          <p:nvPr/>
        </p:nvSpPr>
        <p:spPr>
          <a:xfrm>
            <a:off x="3679081" y="2080940"/>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D2B64D75-F4E1-4B68-8122-1B893BEFB2D3}"/>
              </a:ext>
            </a:extLst>
          </p:cNvPr>
          <p:cNvSpPr txBox="1"/>
          <p:nvPr/>
        </p:nvSpPr>
        <p:spPr>
          <a:xfrm>
            <a:off x="3462109" y="2828410"/>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Jeddah</a:t>
            </a:r>
          </a:p>
        </p:txBody>
      </p:sp>
      <p:sp>
        <p:nvSpPr>
          <p:cNvPr id="20" name="TextBox 19">
            <a:extLst>
              <a:ext uri="{FF2B5EF4-FFF2-40B4-BE49-F238E27FC236}">
                <a16:creationId xmlns:a16="http://schemas.microsoft.com/office/drawing/2014/main" id="{D7361E78-CBC0-4F3D-BE2D-513DD0651BBE}"/>
              </a:ext>
            </a:extLst>
          </p:cNvPr>
          <p:cNvSpPr txBox="1"/>
          <p:nvPr/>
        </p:nvSpPr>
        <p:spPr>
          <a:xfrm>
            <a:off x="3839369" y="1933723"/>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Yathrib</a:t>
            </a:r>
          </a:p>
        </p:txBody>
      </p:sp>
      <p:sp>
        <p:nvSpPr>
          <p:cNvPr id="22" name="Donut 6">
            <a:extLst>
              <a:ext uri="{FF2B5EF4-FFF2-40B4-BE49-F238E27FC236}">
                <a16:creationId xmlns:a16="http://schemas.microsoft.com/office/drawing/2014/main" id="{767C7EEE-DB14-4636-83A0-780B77BCF705}"/>
              </a:ext>
            </a:extLst>
          </p:cNvPr>
          <p:cNvSpPr/>
          <p:nvPr/>
        </p:nvSpPr>
        <p:spPr>
          <a:xfrm>
            <a:off x="3834919" y="3186339"/>
            <a:ext cx="189643" cy="170052"/>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1F2DA42-DC3B-4B28-BB09-9A92385B06A0}"/>
              </a:ext>
            </a:extLst>
          </p:cNvPr>
          <p:cNvSpPr txBox="1"/>
          <p:nvPr/>
        </p:nvSpPr>
        <p:spPr>
          <a:xfrm>
            <a:off x="3952707" y="3103410"/>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Mecca</a:t>
            </a:r>
          </a:p>
        </p:txBody>
      </p:sp>
      <p:sp>
        <p:nvSpPr>
          <p:cNvPr id="25" name="TextBox 24">
            <a:extLst>
              <a:ext uri="{FF2B5EF4-FFF2-40B4-BE49-F238E27FC236}">
                <a16:creationId xmlns:a16="http://schemas.microsoft.com/office/drawing/2014/main" id="{D780DAB7-4FE2-49BC-88C6-3AFD6FB63631}"/>
              </a:ext>
            </a:extLst>
          </p:cNvPr>
          <p:cNvSpPr txBox="1"/>
          <p:nvPr/>
        </p:nvSpPr>
        <p:spPr>
          <a:xfrm>
            <a:off x="8299565" y="157105"/>
            <a:ext cx="3201805" cy="65864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5 coastal cities along the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Red Sea’s Western coast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a:ea typeface="+mn-ea"/>
                <a:cs typeface="+mn-cs"/>
              </a:rPr>
              <a:t>Assab</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Eritrea (246 BC)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a:ea typeface="+mn-ea"/>
                <a:cs typeface="+mn-cs"/>
              </a:rPr>
              <a:t>Adulis</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Eritrea (79 AD)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a:ea typeface="+mn-ea"/>
                <a:cs typeface="+mn-cs"/>
              </a:rPr>
              <a:t>Suaken</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Sudan (170 AD)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Berenice</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Egypt (275 BC)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a:ea typeface="+mn-ea"/>
                <a:cs typeface="+mn-cs"/>
              </a:rPr>
              <a:t>Safaga</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Egypt (282 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Their dates all predate Islam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All 5 are a day’s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On the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Red Sea’s Eastern Arabian coast</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only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Yanbu</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is known, as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Yathrib’s </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port 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What about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Jeddah</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as a port for </a:t>
            </a: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Mecca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We have no history for either Jeddah or Mecca until the 8</a:t>
            </a:r>
            <a:r>
              <a:rPr kumimoji="0" lang="en-US" sz="1800" b="0" i="0" u="none" strike="noStrike" kern="1200" cap="none" spc="0" normalizeH="0" baseline="30000" noProof="0" dirty="0">
                <a:ln>
                  <a:noFill/>
                </a:ln>
                <a:solidFill>
                  <a:srgbClr val="000000"/>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century 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Wh</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y? Because neither had water, nor a population large enough to accommodate early trade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Without Mecca, what then happens to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7</a:t>
            </a:r>
            <a:r>
              <a:rPr kumimoji="0" lang="en-US" sz="1800" b="1"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c. Islam?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7" name="Donut 6">
            <a:extLst>
              <a:ext uri="{FF2B5EF4-FFF2-40B4-BE49-F238E27FC236}">
                <a16:creationId xmlns:a16="http://schemas.microsoft.com/office/drawing/2014/main" id="{A763033A-96E3-4EE9-863B-9C9B85D19BA6}"/>
              </a:ext>
            </a:extLst>
          </p:cNvPr>
          <p:cNvSpPr/>
          <p:nvPr/>
        </p:nvSpPr>
        <p:spPr>
          <a:xfrm>
            <a:off x="3227075" y="2192389"/>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A5CA634C-7E73-45AB-B4AD-8D0E1C710DA7}"/>
              </a:ext>
            </a:extLst>
          </p:cNvPr>
          <p:cNvSpPr txBox="1"/>
          <p:nvPr/>
        </p:nvSpPr>
        <p:spPr>
          <a:xfrm>
            <a:off x="2970691" y="1864686"/>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Yanbu</a:t>
            </a:r>
          </a:p>
        </p:txBody>
      </p:sp>
      <p:sp>
        <p:nvSpPr>
          <p:cNvPr id="29" name="Donut 6">
            <a:extLst>
              <a:ext uri="{FF2B5EF4-FFF2-40B4-BE49-F238E27FC236}">
                <a16:creationId xmlns:a16="http://schemas.microsoft.com/office/drawing/2014/main" id="{2EF826E3-0F2C-4922-B63D-21ECB0F5A99F}"/>
              </a:ext>
            </a:extLst>
          </p:cNvPr>
          <p:cNvSpPr/>
          <p:nvPr/>
        </p:nvSpPr>
        <p:spPr>
          <a:xfrm>
            <a:off x="4571317" y="6085243"/>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0" name="Donut 6">
            <a:extLst>
              <a:ext uri="{FF2B5EF4-FFF2-40B4-BE49-F238E27FC236}">
                <a16:creationId xmlns:a16="http://schemas.microsoft.com/office/drawing/2014/main" id="{B2173588-FDC4-42B9-8E19-072F36F5A536}"/>
              </a:ext>
            </a:extLst>
          </p:cNvPr>
          <p:cNvSpPr/>
          <p:nvPr/>
        </p:nvSpPr>
        <p:spPr>
          <a:xfrm>
            <a:off x="3598493" y="5327189"/>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1" name="Donut 6">
            <a:extLst>
              <a:ext uri="{FF2B5EF4-FFF2-40B4-BE49-F238E27FC236}">
                <a16:creationId xmlns:a16="http://schemas.microsoft.com/office/drawing/2014/main" id="{275351EE-6D38-4D61-8B8B-5CECC4D54670}"/>
              </a:ext>
            </a:extLst>
          </p:cNvPr>
          <p:cNvSpPr/>
          <p:nvPr/>
        </p:nvSpPr>
        <p:spPr>
          <a:xfrm>
            <a:off x="2864013" y="3952155"/>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2" name="Donut 6">
            <a:extLst>
              <a:ext uri="{FF2B5EF4-FFF2-40B4-BE49-F238E27FC236}">
                <a16:creationId xmlns:a16="http://schemas.microsoft.com/office/drawing/2014/main" id="{3B66BC24-A844-4389-B582-AFEBE65CB3FA}"/>
              </a:ext>
            </a:extLst>
          </p:cNvPr>
          <p:cNvSpPr/>
          <p:nvPr/>
        </p:nvSpPr>
        <p:spPr>
          <a:xfrm>
            <a:off x="2248885" y="2345021"/>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7DF3F708-5113-4DE0-BDB6-387A03DEE498}"/>
              </a:ext>
            </a:extLst>
          </p:cNvPr>
          <p:cNvSpPr txBox="1"/>
          <p:nvPr/>
        </p:nvSpPr>
        <p:spPr>
          <a:xfrm>
            <a:off x="3062949" y="6007874"/>
            <a:ext cx="1615046"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Assab</a:t>
            </a: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(246 BC)</a:t>
            </a:r>
          </a:p>
        </p:txBody>
      </p:sp>
      <p:sp>
        <p:nvSpPr>
          <p:cNvPr id="34" name="TextBox 33">
            <a:extLst>
              <a:ext uri="{FF2B5EF4-FFF2-40B4-BE49-F238E27FC236}">
                <a16:creationId xmlns:a16="http://schemas.microsoft.com/office/drawing/2014/main" id="{4D7F2AD9-DB27-4AAD-91EB-65EC71D3A54B}"/>
              </a:ext>
            </a:extLst>
          </p:cNvPr>
          <p:cNvSpPr txBox="1"/>
          <p:nvPr/>
        </p:nvSpPr>
        <p:spPr>
          <a:xfrm>
            <a:off x="2134649" y="5244178"/>
            <a:ext cx="1576873"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Adulis</a:t>
            </a: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(79 AD)</a:t>
            </a:r>
          </a:p>
        </p:txBody>
      </p:sp>
      <p:sp>
        <p:nvSpPr>
          <p:cNvPr id="35" name="TextBox 34">
            <a:extLst>
              <a:ext uri="{FF2B5EF4-FFF2-40B4-BE49-F238E27FC236}">
                <a16:creationId xmlns:a16="http://schemas.microsoft.com/office/drawing/2014/main" id="{6A980DEC-BD94-4D67-A2A0-DC6B40944A18}"/>
              </a:ext>
            </a:extLst>
          </p:cNvPr>
          <p:cNvSpPr txBox="1"/>
          <p:nvPr/>
        </p:nvSpPr>
        <p:spPr>
          <a:xfrm>
            <a:off x="1231682" y="3935300"/>
            <a:ext cx="1691404"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Suakin</a:t>
            </a: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 (170 AD)</a:t>
            </a:r>
          </a:p>
        </p:txBody>
      </p:sp>
      <p:sp>
        <p:nvSpPr>
          <p:cNvPr id="36" name="TextBox 35">
            <a:extLst>
              <a:ext uri="{FF2B5EF4-FFF2-40B4-BE49-F238E27FC236}">
                <a16:creationId xmlns:a16="http://schemas.microsoft.com/office/drawing/2014/main" id="{FE723E6C-F2C3-4EF6-B620-452F486C7F79}"/>
              </a:ext>
            </a:extLst>
          </p:cNvPr>
          <p:cNvSpPr txBox="1"/>
          <p:nvPr/>
        </p:nvSpPr>
        <p:spPr>
          <a:xfrm>
            <a:off x="1302497" y="2293705"/>
            <a:ext cx="1037759"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Berenice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(275 BC)</a:t>
            </a:r>
          </a:p>
        </p:txBody>
      </p:sp>
      <p:sp>
        <p:nvSpPr>
          <p:cNvPr id="37" name="TextBox 36">
            <a:extLst>
              <a:ext uri="{FF2B5EF4-FFF2-40B4-BE49-F238E27FC236}">
                <a16:creationId xmlns:a16="http://schemas.microsoft.com/office/drawing/2014/main" id="{BD1AF2CB-0B10-4352-A691-984E01F1D54E}"/>
              </a:ext>
            </a:extLst>
          </p:cNvPr>
          <p:cNvSpPr txBox="1"/>
          <p:nvPr/>
        </p:nvSpPr>
        <p:spPr>
          <a:xfrm>
            <a:off x="1012337" y="1192199"/>
            <a:ext cx="97632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srgbClr val="000000"/>
                </a:solidFill>
                <a:effectLst/>
                <a:highlight>
                  <a:srgbClr val="FFFF00"/>
                </a:highlight>
                <a:uLnTx/>
                <a:uFillTx/>
                <a:latin typeface="Calibri" panose="020F0502020204030204"/>
                <a:ea typeface="+mn-ea"/>
                <a:cs typeface="+mn-cs"/>
              </a:rPr>
              <a:t>Safaga</a:t>
            </a:r>
            <a:endPar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srgbClr val="000000"/>
                </a:solidFill>
                <a:effectLst/>
                <a:highlight>
                  <a:srgbClr val="FFFF00"/>
                </a:highlight>
                <a:uLnTx/>
                <a:uFillTx/>
                <a:latin typeface="Calibri" panose="020F0502020204030204"/>
                <a:ea typeface="+mn-ea"/>
                <a:cs typeface="+mn-cs"/>
              </a:rPr>
              <a:t>(282 BC)</a:t>
            </a:r>
          </a:p>
        </p:txBody>
      </p:sp>
      <p:sp>
        <p:nvSpPr>
          <p:cNvPr id="38" name="Donut 6">
            <a:extLst>
              <a:ext uri="{FF2B5EF4-FFF2-40B4-BE49-F238E27FC236}">
                <a16:creationId xmlns:a16="http://schemas.microsoft.com/office/drawing/2014/main" id="{8C02BD1C-2ECF-471D-B909-0F6ADEC42EF1}"/>
              </a:ext>
            </a:extLst>
          </p:cNvPr>
          <p:cNvSpPr/>
          <p:nvPr/>
        </p:nvSpPr>
        <p:spPr>
          <a:xfrm>
            <a:off x="1749972" y="1225352"/>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DCBA8A6-C1EB-465B-AA7E-B4A2F625E58C}"/>
              </a:ext>
            </a:extLst>
          </p:cNvPr>
          <p:cNvSpPr txBox="1"/>
          <p:nvPr/>
        </p:nvSpPr>
        <p:spPr>
          <a:xfrm>
            <a:off x="682580" y="146385"/>
            <a:ext cx="7638342" cy="450066"/>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IE" sz="24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Ports along the WESTERN COAST of the RED SEA = AFRICA!</a:t>
            </a:r>
          </a:p>
        </p:txBody>
      </p:sp>
      <p:sp>
        <p:nvSpPr>
          <p:cNvPr id="40" name="Arrow: Right 39">
            <a:extLst>
              <a:ext uri="{FF2B5EF4-FFF2-40B4-BE49-F238E27FC236}">
                <a16:creationId xmlns:a16="http://schemas.microsoft.com/office/drawing/2014/main" id="{39A062DC-B69B-4A55-A3E5-CD2B77C462C7}"/>
              </a:ext>
            </a:extLst>
          </p:cNvPr>
          <p:cNvSpPr/>
          <p:nvPr/>
        </p:nvSpPr>
        <p:spPr>
          <a:xfrm rot="594491" flipV="1">
            <a:off x="3746329" y="3219400"/>
            <a:ext cx="76556" cy="45719"/>
          </a:xfrm>
          <a:prstGeom prst="rightArrow">
            <a:avLst>
              <a:gd name="adj1" fmla="val 86463"/>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61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map of the world&#10;&#10;Description automatically generated with low confidence">
            <a:extLst>
              <a:ext uri="{FF2B5EF4-FFF2-40B4-BE49-F238E27FC236}">
                <a16:creationId xmlns:a16="http://schemas.microsoft.com/office/drawing/2014/main" id="{2919A112-CD71-453D-9089-E9122934ECAA}"/>
              </a:ext>
            </a:extLst>
          </p:cNvPr>
          <p:cNvPicPr>
            <a:picLocks noChangeAspect="1"/>
          </p:cNvPicPr>
          <p:nvPr/>
        </p:nvPicPr>
        <p:blipFill rotWithShape="1">
          <a:blip r:embed="rId2"/>
          <a:srcRect t="12789" r="-1" b="11150"/>
          <a:stretch/>
        </p:blipFill>
        <p:spPr>
          <a:xfrm>
            <a:off x="321733" y="321733"/>
            <a:ext cx="11548534" cy="6214534"/>
          </a:xfrm>
          <a:prstGeom prst="rect">
            <a:avLst/>
          </a:prstGeom>
        </p:spPr>
      </p:pic>
      <p:sp>
        <p:nvSpPr>
          <p:cNvPr id="4" name="Star: 5 Points 3">
            <a:extLst>
              <a:ext uri="{FF2B5EF4-FFF2-40B4-BE49-F238E27FC236}">
                <a16:creationId xmlns:a16="http://schemas.microsoft.com/office/drawing/2014/main" id="{E2C0E139-63A2-4358-A9E8-0A6F1EF789EE}"/>
              </a:ext>
            </a:extLst>
          </p:cNvPr>
          <p:cNvSpPr/>
          <p:nvPr/>
        </p:nvSpPr>
        <p:spPr>
          <a:xfrm>
            <a:off x="4886541" y="3882237"/>
            <a:ext cx="212968" cy="260199"/>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4A6C7BE7-A76B-4C29-BC2F-946228A01129}"/>
              </a:ext>
            </a:extLst>
          </p:cNvPr>
          <p:cNvSpPr/>
          <p:nvPr/>
        </p:nvSpPr>
        <p:spPr>
          <a:xfrm>
            <a:off x="5255299" y="3873398"/>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D7417C95-E274-46EB-8A6C-9CD3C67F3B46}"/>
              </a:ext>
            </a:extLst>
          </p:cNvPr>
          <p:cNvSpPr txBox="1"/>
          <p:nvPr/>
        </p:nvSpPr>
        <p:spPr>
          <a:xfrm>
            <a:off x="5440448" y="3804929"/>
            <a:ext cx="584026"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Taif</a:t>
            </a:r>
          </a:p>
        </p:txBody>
      </p:sp>
      <p:sp>
        <p:nvSpPr>
          <p:cNvPr id="8" name="Star: 5 Points 7">
            <a:extLst>
              <a:ext uri="{FF2B5EF4-FFF2-40B4-BE49-F238E27FC236}">
                <a16:creationId xmlns:a16="http://schemas.microsoft.com/office/drawing/2014/main" id="{8894BDB0-8D69-4491-8C42-EF5B7DDB77A0}"/>
              </a:ext>
            </a:extLst>
          </p:cNvPr>
          <p:cNvSpPr/>
          <p:nvPr/>
        </p:nvSpPr>
        <p:spPr>
          <a:xfrm>
            <a:off x="4993025" y="3188697"/>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E4E096AD-82BE-4949-BA5F-29E46E7CBE58}"/>
              </a:ext>
            </a:extLst>
          </p:cNvPr>
          <p:cNvSpPr txBox="1"/>
          <p:nvPr/>
        </p:nvSpPr>
        <p:spPr>
          <a:xfrm>
            <a:off x="5145102" y="3032282"/>
            <a:ext cx="1773468"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Yathrib/Medina</a:t>
            </a:r>
          </a:p>
        </p:txBody>
      </p:sp>
      <p:sp>
        <p:nvSpPr>
          <p:cNvPr id="10" name="Star: 5 Points 9">
            <a:extLst>
              <a:ext uri="{FF2B5EF4-FFF2-40B4-BE49-F238E27FC236}">
                <a16:creationId xmlns:a16="http://schemas.microsoft.com/office/drawing/2014/main" id="{41738D99-F2A6-4D80-863C-76690AC68DD8}"/>
              </a:ext>
            </a:extLst>
          </p:cNvPr>
          <p:cNvSpPr/>
          <p:nvPr/>
        </p:nvSpPr>
        <p:spPr>
          <a:xfrm>
            <a:off x="6096000" y="4907176"/>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4D25F721-6470-435A-A59A-46EBCE1DCCCC}"/>
              </a:ext>
            </a:extLst>
          </p:cNvPr>
          <p:cNvSpPr txBox="1"/>
          <p:nvPr/>
        </p:nvSpPr>
        <p:spPr>
          <a:xfrm>
            <a:off x="6202484" y="4706183"/>
            <a:ext cx="885671"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Najran</a:t>
            </a:r>
          </a:p>
        </p:txBody>
      </p:sp>
      <p:sp>
        <p:nvSpPr>
          <p:cNvPr id="12" name="Star: 5 Points 11">
            <a:extLst>
              <a:ext uri="{FF2B5EF4-FFF2-40B4-BE49-F238E27FC236}">
                <a16:creationId xmlns:a16="http://schemas.microsoft.com/office/drawing/2014/main" id="{060AD2F7-9EFF-44A3-8CCE-534DCAEF0337}"/>
              </a:ext>
            </a:extLst>
          </p:cNvPr>
          <p:cNvSpPr/>
          <p:nvPr/>
        </p:nvSpPr>
        <p:spPr>
          <a:xfrm>
            <a:off x="6247454" y="5628124"/>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1EE443F7-D912-49A3-8BB5-149A7BBD58EB}"/>
              </a:ext>
            </a:extLst>
          </p:cNvPr>
          <p:cNvSpPr txBox="1"/>
          <p:nvPr/>
        </p:nvSpPr>
        <p:spPr>
          <a:xfrm>
            <a:off x="6318179" y="5352453"/>
            <a:ext cx="709891"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Sana</a:t>
            </a:r>
          </a:p>
        </p:txBody>
      </p:sp>
      <p:sp>
        <p:nvSpPr>
          <p:cNvPr id="14" name="Star: 5 Points 13">
            <a:extLst>
              <a:ext uri="{FF2B5EF4-FFF2-40B4-BE49-F238E27FC236}">
                <a16:creationId xmlns:a16="http://schemas.microsoft.com/office/drawing/2014/main" id="{8D8ED5EA-8A27-4E74-ABF2-53DEC2DA672E}"/>
              </a:ext>
            </a:extLst>
          </p:cNvPr>
          <p:cNvSpPr/>
          <p:nvPr/>
        </p:nvSpPr>
        <p:spPr>
          <a:xfrm>
            <a:off x="6308968" y="6229412"/>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DA2E6CF6-0D69-4750-891D-03C41B755660}"/>
              </a:ext>
            </a:extLst>
          </p:cNvPr>
          <p:cNvSpPr txBox="1"/>
          <p:nvPr/>
        </p:nvSpPr>
        <p:spPr>
          <a:xfrm>
            <a:off x="6379693" y="5972137"/>
            <a:ext cx="749977"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Aden</a:t>
            </a:r>
          </a:p>
        </p:txBody>
      </p:sp>
      <p:sp>
        <p:nvSpPr>
          <p:cNvPr id="16" name="Star: 5 Points 15">
            <a:extLst>
              <a:ext uri="{FF2B5EF4-FFF2-40B4-BE49-F238E27FC236}">
                <a16:creationId xmlns:a16="http://schemas.microsoft.com/office/drawing/2014/main" id="{1B30FD45-2C9E-4EEA-ACDE-CB7D39BA7AF6}"/>
              </a:ext>
            </a:extLst>
          </p:cNvPr>
          <p:cNvSpPr/>
          <p:nvPr/>
        </p:nvSpPr>
        <p:spPr>
          <a:xfrm>
            <a:off x="4187966" y="1977835"/>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3A654BEA-64C1-46F4-80B0-9B367F4422D5}"/>
              </a:ext>
            </a:extLst>
          </p:cNvPr>
          <p:cNvSpPr txBox="1"/>
          <p:nvPr/>
        </p:nvSpPr>
        <p:spPr>
          <a:xfrm>
            <a:off x="4343671" y="1919357"/>
            <a:ext cx="825843"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Tabuk</a:t>
            </a:r>
          </a:p>
        </p:txBody>
      </p:sp>
      <p:sp>
        <p:nvSpPr>
          <p:cNvPr id="18" name="Star: 5 Points 17">
            <a:extLst>
              <a:ext uri="{FF2B5EF4-FFF2-40B4-BE49-F238E27FC236}">
                <a16:creationId xmlns:a16="http://schemas.microsoft.com/office/drawing/2014/main" id="{1EA1D167-4A98-4441-A972-3B1298E7C2E7}"/>
              </a:ext>
            </a:extLst>
          </p:cNvPr>
          <p:cNvSpPr/>
          <p:nvPr/>
        </p:nvSpPr>
        <p:spPr>
          <a:xfrm>
            <a:off x="3914338" y="1857483"/>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ECCDD063-6252-45C8-B2A6-0E975204246C}"/>
              </a:ext>
            </a:extLst>
          </p:cNvPr>
          <p:cNvSpPr txBox="1"/>
          <p:nvPr/>
        </p:nvSpPr>
        <p:spPr>
          <a:xfrm>
            <a:off x="4020822" y="1606527"/>
            <a:ext cx="768633"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Petra</a:t>
            </a:r>
          </a:p>
        </p:txBody>
      </p:sp>
      <p:sp>
        <p:nvSpPr>
          <p:cNvPr id="20" name="TextBox 19">
            <a:extLst>
              <a:ext uri="{FF2B5EF4-FFF2-40B4-BE49-F238E27FC236}">
                <a16:creationId xmlns:a16="http://schemas.microsoft.com/office/drawing/2014/main" id="{2C2CA458-8FA5-4DB7-A386-D8EFD33BE526}"/>
              </a:ext>
            </a:extLst>
          </p:cNvPr>
          <p:cNvSpPr txBox="1"/>
          <p:nvPr/>
        </p:nvSpPr>
        <p:spPr>
          <a:xfrm>
            <a:off x="2274011" y="3952146"/>
            <a:ext cx="27190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MECCA</a:t>
            </a:r>
            <a:endParaRPr kumimoji="0" lang="en-GB" sz="6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endParaRPr>
          </a:p>
        </p:txBody>
      </p:sp>
      <p:sp>
        <p:nvSpPr>
          <p:cNvPr id="21" name="Star: 5 Points 20">
            <a:extLst>
              <a:ext uri="{FF2B5EF4-FFF2-40B4-BE49-F238E27FC236}">
                <a16:creationId xmlns:a16="http://schemas.microsoft.com/office/drawing/2014/main" id="{60F80B4A-0AC9-43AC-985D-9C1E6F0682F6}"/>
              </a:ext>
            </a:extLst>
          </p:cNvPr>
          <p:cNvSpPr/>
          <p:nvPr/>
        </p:nvSpPr>
        <p:spPr>
          <a:xfrm>
            <a:off x="3818163" y="1499052"/>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2" name="TextBox 21">
            <a:extLst>
              <a:ext uri="{FF2B5EF4-FFF2-40B4-BE49-F238E27FC236}">
                <a16:creationId xmlns:a16="http://schemas.microsoft.com/office/drawing/2014/main" id="{68C932DD-26A4-4CDC-954A-F35DAF03C34B}"/>
              </a:ext>
            </a:extLst>
          </p:cNvPr>
          <p:cNvSpPr txBox="1"/>
          <p:nvPr/>
        </p:nvSpPr>
        <p:spPr>
          <a:xfrm>
            <a:off x="3914338" y="1226431"/>
            <a:ext cx="705010"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Gaza</a:t>
            </a:r>
          </a:p>
        </p:txBody>
      </p:sp>
      <p:sp>
        <p:nvSpPr>
          <p:cNvPr id="23" name="TextBox 22">
            <a:extLst>
              <a:ext uri="{FF2B5EF4-FFF2-40B4-BE49-F238E27FC236}">
                <a16:creationId xmlns:a16="http://schemas.microsoft.com/office/drawing/2014/main" id="{2CDE46F2-DC33-6854-EDB2-369B3201448B}"/>
              </a:ext>
            </a:extLst>
          </p:cNvPr>
          <p:cNvSpPr txBox="1"/>
          <p:nvPr/>
        </p:nvSpPr>
        <p:spPr>
          <a:xfrm>
            <a:off x="7641758" y="559933"/>
            <a:ext cx="3822311" cy="3539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Let’s remind ourselves of where exactly Mecca is, in relation to the other known cities in Arabia…</a:t>
            </a:r>
            <a:endParaRPr kumimoji="0" lang="en-GB" sz="32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endParaRPr>
          </a:p>
        </p:txBody>
      </p:sp>
    </p:spTree>
    <p:extLst>
      <p:ext uri="{BB962C8B-B14F-4D97-AF65-F5344CB8AC3E}">
        <p14:creationId xmlns:p14="http://schemas.microsoft.com/office/powerpoint/2010/main" val="100780174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20" name="Picture 19" descr="A picture containing diagram&#10;&#10;Description automatically generated">
            <a:extLst>
              <a:ext uri="{FF2B5EF4-FFF2-40B4-BE49-F238E27FC236}">
                <a16:creationId xmlns:a16="http://schemas.microsoft.com/office/drawing/2014/main" id="{424DFD5E-5821-456C-A443-7F3A29773AC3}"/>
              </a:ext>
            </a:extLst>
          </p:cNvPr>
          <p:cNvPicPr>
            <a:picLocks noChangeAspect="1"/>
          </p:cNvPicPr>
          <p:nvPr/>
        </p:nvPicPr>
        <p:blipFill>
          <a:blip r:embed="rId2"/>
          <a:stretch>
            <a:fillRect/>
          </a:stretch>
        </p:blipFill>
        <p:spPr>
          <a:xfrm>
            <a:off x="1524000" y="0"/>
            <a:ext cx="9144000" cy="6858000"/>
          </a:xfrm>
          <a:prstGeom prst="rect">
            <a:avLst/>
          </a:prstGeom>
        </p:spPr>
      </p:pic>
      <p:sp>
        <p:nvSpPr>
          <p:cNvPr id="4" name="Star: 5 Points 3">
            <a:extLst>
              <a:ext uri="{FF2B5EF4-FFF2-40B4-BE49-F238E27FC236}">
                <a16:creationId xmlns:a16="http://schemas.microsoft.com/office/drawing/2014/main" id="{E2C0E139-63A2-4358-A9E8-0A6F1EF789EE}"/>
              </a:ext>
            </a:extLst>
          </p:cNvPr>
          <p:cNvSpPr/>
          <p:nvPr/>
        </p:nvSpPr>
        <p:spPr>
          <a:xfrm>
            <a:off x="4037805" y="4415445"/>
            <a:ext cx="280800" cy="341165"/>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5">
            <a:extLst>
              <a:ext uri="{FF2B5EF4-FFF2-40B4-BE49-F238E27FC236}">
                <a16:creationId xmlns:a16="http://schemas.microsoft.com/office/drawing/2014/main" id="{4A6C7BE7-A76B-4C29-BC2F-946228A01129}"/>
              </a:ext>
            </a:extLst>
          </p:cNvPr>
          <p:cNvSpPr/>
          <p:nvPr/>
        </p:nvSpPr>
        <p:spPr>
          <a:xfrm>
            <a:off x="4643454" y="4415445"/>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D7417C95-E274-46EB-8A6C-9CD3C67F3B46}"/>
              </a:ext>
            </a:extLst>
          </p:cNvPr>
          <p:cNvSpPr txBox="1"/>
          <p:nvPr/>
        </p:nvSpPr>
        <p:spPr>
          <a:xfrm>
            <a:off x="4794579" y="4299401"/>
            <a:ext cx="584026"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Taif</a:t>
            </a:r>
          </a:p>
        </p:txBody>
      </p:sp>
      <p:sp>
        <p:nvSpPr>
          <p:cNvPr id="8" name="Star: 5 Points 7">
            <a:extLst>
              <a:ext uri="{FF2B5EF4-FFF2-40B4-BE49-F238E27FC236}">
                <a16:creationId xmlns:a16="http://schemas.microsoft.com/office/drawing/2014/main" id="{8894BDB0-8D69-4491-8C42-EF5B7DDB77A0}"/>
              </a:ext>
            </a:extLst>
          </p:cNvPr>
          <p:cNvSpPr/>
          <p:nvPr/>
        </p:nvSpPr>
        <p:spPr>
          <a:xfrm>
            <a:off x="4267899" y="3335180"/>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9" name="TextBox 8">
            <a:extLst>
              <a:ext uri="{FF2B5EF4-FFF2-40B4-BE49-F238E27FC236}">
                <a16:creationId xmlns:a16="http://schemas.microsoft.com/office/drawing/2014/main" id="{E4E096AD-82BE-4949-BA5F-29E46E7CBE58}"/>
              </a:ext>
            </a:extLst>
          </p:cNvPr>
          <p:cNvSpPr txBox="1"/>
          <p:nvPr/>
        </p:nvSpPr>
        <p:spPr>
          <a:xfrm>
            <a:off x="4419976" y="3178765"/>
            <a:ext cx="1773468"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Yathrib/Medina</a:t>
            </a:r>
          </a:p>
        </p:txBody>
      </p:sp>
      <p:sp>
        <p:nvSpPr>
          <p:cNvPr id="10" name="Star: 5 Points 9">
            <a:extLst>
              <a:ext uri="{FF2B5EF4-FFF2-40B4-BE49-F238E27FC236}">
                <a16:creationId xmlns:a16="http://schemas.microsoft.com/office/drawing/2014/main" id="{41738D99-F2A6-4D80-863C-76690AC68DD8}"/>
              </a:ext>
            </a:extLst>
          </p:cNvPr>
          <p:cNvSpPr/>
          <p:nvPr/>
        </p:nvSpPr>
        <p:spPr>
          <a:xfrm>
            <a:off x="5529781" y="5504410"/>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1" name="TextBox 10">
            <a:extLst>
              <a:ext uri="{FF2B5EF4-FFF2-40B4-BE49-F238E27FC236}">
                <a16:creationId xmlns:a16="http://schemas.microsoft.com/office/drawing/2014/main" id="{4D25F721-6470-435A-A59A-46EBCE1DCCCC}"/>
              </a:ext>
            </a:extLst>
          </p:cNvPr>
          <p:cNvSpPr txBox="1"/>
          <p:nvPr/>
        </p:nvSpPr>
        <p:spPr>
          <a:xfrm>
            <a:off x="5636265" y="5303417"/>
            <a:ext cx="885671"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Najran</a:t>
            </a:r>
          </a:p>
        </p:txBody>
      </p:sp>
      <p:sp>
        <p:nvSpPr>
          <p:cNvPr id="12" name="Star: 5 Points 11">
            <a:extLst>
              <a:ext uri="{FF2B5EF4-FFF2-40B4-BE49-F238E27FC236}">
                <a16:creationId xmlns:a16="http://schemas.microsoft.com/office/drawing/2014/main" id="{060AD2F7-9EFF-44A3-8CCE-534DCAEF0337}"/>
              </a:ext>
            </a:extLst>
          </p:cNvPr>
          <p:cNvSpPr/>
          <p:nvPr/>
        </p:nvSpPr>
        <p:spPr>
          <a:xfrm>
            <a:off x="5672024" y="5992778"/>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1EE443F7-D912-49A3-8BB5-149A7BBD58EB}"/>
              </a:ext>
            </a:extLst>
          </p:cNvPr>
          <p:cNvSpPr txBox="1"/>
          <p:nvPr/>
        </p:nvSpPr>
        <p:spPr>
          <a:xfrm>
            <a:off x="5742749" y="5717107"/>
            <a:ext cx="709891"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Sana</a:t>
            </a:r>
          </a:p>
        </p:txBody>
      </p:sp>
      <p:sp>
        <p:nvSpPr>
          <p:cNvPr id="14" name="Star: 5 Points 13">
            <a:extLst>
              <a:ext uri="{FF2B5EF4-FFF2-40B4-BE49-F238E27FC236}">
                <a16:creationId xmlns:a16="http://schemas.microsoft.com/office/drawing/2014/main" id="{8D8ED5EA-8A27-4E74-ABF2-53DEC2DA672E}"/>
              </a:ext>
            </a:extLst>
          </p:cNvPr>
          <p:cNvSpPr/>
          <p:nvPr/>
        </p:nvSpPr>
        <p:spPr>
          <a:xfrm>
            <a:off x="5949031" y="6523143"/>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5" name="TextBox 14">
            <a:extLst>
              <a:ext uri="{FF2B5EF4-FFF2-40B4-BE49-F238E27FC236}">
                <a16:creationId xmlns:a16="http://schemas.microsoft.com/office/drawing/2014/main" id="{DA2E6CF6-0D69-4750-891D-03C41B755660}"/>
              </a:ext>
            </a:extLst>
          </p:cNvPr>
          <p:cNvSpPr txBox="1"/>
          <p:nvPr/>
        </p:nvSpPr>
        <p:spPr>
          <a:xfrm>
            <a:off x="6055515" y="6325927"/>
            <a:ext cx="749977"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Aden</a:t>
            </a:r>
          </a:p>
        </p:txBody>
      </p:sp>
      <p:sp>
        <p:nvSpPr>
          <p:cNvPr id="16" name="Star: 5 Points 15">
            <a:extLst>
              <a:ext uri="{FF2B5EF4-FFF2-40B4-BE49-F238E27FC236}">
                <a16:creationId xmlns:a16="http://schemas.microsoft.com/office/drawing/2014/main" id="{1B30FD45-2C9E-4EEA-ACDE-CB7D39BA7AF6}"/>
              </a:ext>
            </a:extLst>
          </p:cNvPr>
          <p:cNvSpPr/>
          <p:nvPr/>
        </p:nvSpPr>
        <p:spPr>
          <a:xfrm>
            <a:off x="2940975" y="1593559"/>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7" name="TextBox 16">
            <a:extLst>
              <a:ext uri="{FF2B5EF4-FFF2-40B4-BE49-F238E27FC236}">
                <a16:creationId xmlns:a16="http://schemas.microsoft.com/office/drawing/2014/main" id="{3A654BEA-64C1-46F4-80B0-9B367F4422D5}"/>
              </a:ext>
            </a:extLst>
          </p:cNvPr>
          <p:cNvSpPr txBox="1"/>
          <p:nvPr/>
        </p:nvSpPr>
        <p:spPr>
          <a:xfrm>
            <a:off x="3153943" y="1437144"/>
            <a:ext cx="825843"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Tabuk</a:t>
            </a:r>
          </a:p>
        </p:txBody>
      </p:sp>
      <p:sp>
        <p:nvSpPr>
          <p:cNvPr id="18" name="Star: 5 Points 17">
            <a:extLst>
              <a:ext uri="{FF2B5EF4-FFF2-40B4-BE49-F238E27FC236}">
                <a16:creationId xmlns:a16="http://schemas.microsoft.com/office/drawing/2014/main" id="{1EA1D167-4A98-4441-A972-3B1298E7C2E7}"/>
              </a:ext>
            </a:extLst>
          </p:cNvPr>
          <p:cNvSpPr/>
          <p:nvPr/>
        </p:nvSpPr>
        <p:spPr>
          <a:xfrm>
            <a:off x="2644831" y="1047050"/>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9" name="TextBox 18">
            <a:extLst>
              <a:ext uri="{FF2B5EF4-FFF2-40B4-BE49-F238E27FC236}">
                <a16:creationId xmlns:a16="http://schemas.microsoft.com/office/drawing/2014/main" id="{ECCDD063-6252-45C8-B2A6-0E975204246C}"/>
              </a:ext>
            </a:extLst>
          </p:cNvPr>
          <p:cNvSpPr txBox="1"/>
          <p:nvPr/>
        </p:nvSpPr>
        <p:spPr>
          <a:xfrm>
            <a:off x="2751315" y="785753"/>
            <a:ext cx="1773468"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Petra</a:t>
            </a:r>
          </a:p>
        </p:txBody>
      </p:sp>
      <p:sp>
        <p:nvSpPr>
          <p:cNvPr id="21" name="TextBox 20">
            <a:extLst>
              <a:ext uri="{FF2B5EF4-FFF2-40B4-BE49-F238E27FC236}">
                <a16:creationId xmlns:a16="http://schemas.microsoft.com/office/drawing/2014/main" id="{7C8D5989-F770-46B6-8276-1FB295734EF4}"/>
              </a:ext>
            </a:extLst>
          </p:cNvPr>
          <p:cNvSpPr txBox="1"/>
          <p:nvPr/>
        </p:nvSpPr>
        <p:spPr>
          <a:xfrm>
            <a:off x="1325330" y="4248778"/>
            <a:ext cx="2719014"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rPr>
              <a:t>MECCA</a:t>
            </a:r>
            <a:endParaRPr kumimoji="0" lang="en-GB" sz="6000" b="0" i="0" u="none" strike="noStrike" kern="1200" cap="none" spc="0" normalizeH="0" baseline="0" noProof="0" dirty="0">
              <a:ln>
                <a:noFill/>
              </a:ln>
              <a:solidFill>
                <a:prstClr val="black"/>
              </a:solidFill>
              <a:effectLst/>
              <a:highlight>
                <a:srgbClr val="FFFF00"/>
              </a:highlight>
              <a:uLnTx/>
              <a:uFillTx/>
              <a:latin typeface="Aharoni" panose="02010803020104030203" pitchFamily="2" charset="-79"/>
              <a:ea typeface="+mn-ea"/>
              <a:cs typeface="Aharoni" panose="02010803020104030203" pitchFamily="2" charset="-79"/>
            </a:endParaRPr>
          </a:p>
        </p:txBody>
      </p:sp>
      <p:sp>
        <p:nvSpPr>
          <p:cNvPr id="23" name="Star: 5 Points 22">
            <a:extLst>
              <a:ext uri="{FF2B5EF4-FFF2-40B4-BE49-F238E27FC236}">
                <a16:creationId xmlns:a16="http://schemas.microsoft.com/office/drawing/2014/main" id="{8926B5EC-F430-4A1F-BEAD-32D1165D2978}"/>
              </a:ext>
            </a:extLst>
          </p:cNvPr>
          <p:cNvSpPr/>
          <p:nvPr/>
        </p:nvSpPr>
        <p:spPr>
          <a:xfrm>
            <a:off x="2577582" y="691922"/>
            <a:ext cx="212968" cy="294434"/>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24" name="TextBox 23">
            <a:extLst>
              <a:ext uri="{FF2B5EF4-FFF2-40B4-BE49-F238E27FC236}">
                <a16:creationId xmlns:a16="http://schemas.microsoft.com/office/drawing/2014/main" id="{A0FD414B-B8D3-415B-A4CD-E9CD1BF4ECB3}"/>
              </a:ext>
            </a:extLst>
          </p:cNvPr>
          <p:cNvSpPr txBox="1"/>
          <p:nvPr/>
        </p:nvSpPr>
        <p:spPr>
          <a:xfrm>
            <a:off x="2644831" y="426517"/>
            <a:ext cx="705010" cy="31283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lumMod val="95000"/>
                    <a:lumOff val="5000"/>
                  </a:prstClr>
                </a:solidFill>
                <a:effectLst/>
                <a:highlight>
                  <a:srgbClr val="FFFF00"/>
                </a:highlight>
                <a:uLnTx/>
                <a:uFillTx/>
                <a:latin typeface="Calibri" panose="020F0502020204030204"/>
                <a:ea typeface="+mn-ea"/>
                <a:cs typeface="+mn-cs"/>
              </a:rPr>
              <a:t>Gaza</a:t>
            </a:r>
          </a:p>
        </p:txBody>
      </p:sp>
      <p:sp>
        <p:nvSpPr>
          <p:cNvPr id="22" name="Title 1">
            <a:extLst>
              <a:ext uri="{FF2B5EF4-FFF2-40B4-BE49-F238E27FC236}">
                <a16:creationId xmlns:a16="http://schemas.microsoft.com/office/drawing/2014/main" id="{C3CED761-32CD-2CEE-697B-D6C88F9AE2E6}"/>
              </a:ext>
            </a:extLst>
          </p:cNvPr>
          <p:cNvSpPr txBox="1">
            <a:spLocks/>
          </p:cNvSpPr>
          <p:nvPr/>
        </p:nvSpPr>
        <p:spPr>
          <a:xfrm>
            <a:off x="7877798" y="691922"/>
            <a:ext cx="3962400" cy="1325563"/>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Let’s look at a Topographical map of Arabia, on a graph</a:t>
            </a:r>
          </a:p>
        </p:txBody>
      </p:sp>
      <p:sp>
        <p:nvSpPr>
          <p:cNvPr id="25" name="Title 1">
            <a:extLst>
              <a:ext uri="{FF2B5EF4-FFF2-40B4-BE49-F238E27FC236}">
                <a16:creationId xmlns:a16="http://schemas.microsoft.com/office/drawing/2014/main" id="{1EC54C27-6979-26A2-DB30-0CD96016C9DC}"/>
              </a:ext>
            </a:extLst>
          </p:cNvPr>
          <p:cNvSpPr txBox="1">
            <a:spLocks/>
          </p:cNvSpPr>
          <p:nvPr/>
        </p:nvSpPr>
        <p:spPr>
          <a:xfrm>
            <a:off x="7954999" y="2100505"/>
            <a:ext cx="3962400" cy="1325563"/>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Light" panose="020F0302020204030204"/>
                <a:ea typeface="+mj-ea"/>
                <a:cs typeface="+mj-cs"/>
              </a:rPr>
              <a:t>What do ancient Maps show us concerning Mecca?</a:t>
            </a:r>
          </a:p>
        </p:txBody>
      </p:sp>
    </p:spTree>
    <p:extLst>
      <p:ext uri="{BB962C8B-B14F-4D97-AF65-F5344CB8AC3E}">
        <p14:creationId xmlns:p14="http://schemas.microsoft.com/office/powerpoint/2010/main" val="111811748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BE04E3B4-1BB2-4607-B70B-04B451514B29}"/>
              </a:ext>
            </a:extLst>
          </p:cNvPr>
          <p:cNvPicPr>
            <a:picLocks noChangeAspect="1"/>
          </p:cNvPicPr>
          <p:nvPr/>
        </p:nvPicPr>
        <p:blipFill rotWithShape="1">
          <a:blip r:embed="rId2"/>
          <a:srcRect t="11214" b="15747"/>
          <a:stretch/>
        </p:blipFill>
        <p:spPr>
          <a:xfrm>
            <a:off x="-9824" y="-3685"/>
            <a:ext cx="12191980" cy="6856718"/>
          </a:xfrm>
          <a:prstGeom prst="rect">
            <a:avLst/>
          </a:prstGeom>
        </p:spPr>
      </p:pic>
      <p:sp>
        <p:nvSpPr>
          <p:cNvPr id="6" name="Star: 5 Points 5">
            <a:extLst>
              <a:ext uri="{FF2B5EF4-FFF2-40B4-BE49-F238E27FC236}">
                <a16:creationId xmlns:a16="http://schemas.microsoft.com/office/drawing/2014/main" id="{C07C5550-BEAB-4133-9350-1F8ED906C540}"/>
              </a:ext>
            </a:extLst>
          </p:cNvPr>
          <p:cNvSpPr/>
          <p:nvPr/>
        </p:nvSpPr>
        <p:spPr>
          <a:xfrm>
            <a:off x="4565706" y="2673623"/>
            <a:ext cx="191291" cy="201867"/>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85EF0AAD-D137-494B-A326-9E89798D9794}"/>
              </a:ext>
            </a:extLst>
          </p:cNvPr>
          <p:cNvSpPr txBox="1"/>
          <p:nvPr/>
        </p:nvSpPr>
        <p:spPr>
          <a:xfrm>
            <a:off x="5969998" y="5492073"/>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Saba</a:t>
            </a:r>
          </a:p>
        </p:txBody>
      </p:sp>
      <p:sp>
        <p:nvSpPr>
          <p:cNvPr id="11" name="TextBox 10">
            <a:extLst>
              <a:ext uri="{FF2B5EF4-FFF2-40B4-BE49-F238E27FC236}">
                <a16:creationId xmlns:a16="http://schemas.microsoft.com/office/drawing/2014/main" id="{5DDA5666-389E-4C89-BCED-0D86A0A49412}"/>
              </a:ext>
            </a:extLst>
          </p:cNvPr>
          <p:cNvSpPr txBox="1"/>
          <p:nvPr/>
        </p:nvSpPr>
        <p:spPr>
          <a:xfrm>
            <a:off x="5951425" y="6117839"/>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Himyar</a:t>
            </a:r>
            <a:endPar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38BF0A6-DE25-4722-BCFB-056E34722309}"/>
              </a:ext>
            </a:extLst>
          </p:cNvPr>
          <p:cNvSpPr txBox="1"/>
          <p:nvPr/>
        </p:nvSpPr>
        <p:spPr>
          <a:xfrm rot="19649713">
            <a:off x="7016908" y="5441239"/>
            <a:ext cx="1216338" cy="235627"/>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Himyarites</a:t>
            </a:r>
            <a:endPar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7" name="Circle: Hollow 15">
            <a:extLst>
              <a:ext uri="{FF2B5EF4-FFF2-40B4-BE49-F238E27FC236}">
                <a16:creationId xmlns:a16="http://schemas.microsoft.com/office/drawing/2014/main" id="{FF6BBB84-C1DF-4977-9C9B-9C9A4C1016C5}"/>
              </a:ext>
            </a:extLst>
          </p:cNvPr>
          <p:cNvSpPr/>
          <p:nvPr/>
        </p:nvSpPr>
        <p:spPr>
          <a:xfrm rot="20304023">
            <a:off x="5912727" y="5403677"/>
            <a:ext cx="849562" cy="467587"/>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9" name="Circle: Hollow 15">
            <a:extLst>
              <a:ext uri="{FF2B5EF4-FFF2-40B4-BE49-F238E27FC236}">
                <a16:creationId xmlns:a16="http://schemas.microsoft.com/office/drawing/2014/main" id="{233D175C-60CB-4630-A147-7A6525685234}"/>
              </a:ext>
            </a:extLst>
          </p:cNvPr>
          <p:cNvSpPr/>
          <p:nvPr/>
        </p:nvSpPr>
        <p:spPr>
          <a:xfrm>
            <a:off x="5969998" y="6013531"/>
            <a:ext cx="848526" cy="508623"/>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B48A8C7B-277D-48BD-A784-A5406412A818}"/>
              </a:ext>
            </a:extLst>
          </p:cNvPr>
          <p:cNvSpPr txBox="1"/>
          <p:nvPr/>
        </p:nvSpPr>
        <p:spPr>
          <a:xfrm rot="3420082">
            <a:off x="6550716" y="3151785"/>
            <a:ext cx="1455423"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Eastern</a:t>
            </a:r>
          </a:p>
        </p:txBody>
      </p:sp>
      <p:sp>
        <p:nvSpPr>
          <p:cNvPr id="17" name="Circle: Hollow 15">
            <a:extLst>
              <a:ext uri="{FF2B5EF4-FFF2-40B4-BE49-F238E27FC236}">
                <a16:creationId xmlns:a16="http://schemas.microsoft.com/office/drawing/2014/main" id="{9C0952AA-9A77-4973-9DCE-F01AE91A5028}"/>
              </a:ext>
            </a:extLst>
          </p:cNvPr>
          <p:cNvSpPr/>
          <p:nvPr/>
        </p:nvSpPr>
        <p:spPr>
          <a:xfrm rot="20113059">
            <a:off x="6896071" y="5187776"/>
            <a:ext cx="1464116" cy="810312"/>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Circle: Hollow 15">
            <a:extLst>
              <a:ext uri="{FF2B5EF4-FFF2-40B4-BE49-F238E27FC236}">
                <a16:creationId xmlns:a16="http://schemas.microsoft.com/office/drawing/2014/main" id="{656113C7-6F88-40D2-9EA0-7877CB4A747A}"/>
              </a:ext>
            </a:extLst>
          </p:cNvPr>
          <p:cNvSpPr/>
          <p:nvPr/>
        </p:nvSpPr>
        <p:spPr>
          <a:xfrm rot="1625191">
            <a:off x="4278530" y="729136"/>
            <a:ext cx="2053434" cy="816452"/>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0" name="Circle: Hollow 15">
            <a:extLst>
              <a:ext uri="{FF2B5EF4-FFF2-40B4-BE49-F238E27FC236}">
                <a16:creationId xmlns:a16="http://schemas.microsoft.com/office/drawing/2014/main" id="{E921472A-2B5B-460E-8B29-0CEC6CB3B381}"/>
              </a:ext>
            </a:extLst>
          </p:cNvPr>
          <p:cNvSpPr/>
          <p:nvPr/>
        </p:nvSpPr>
        <p:spPr>
          <a:xfrm rot="2250986">
            <a:off x="5451533" y="1302326"/>
            <a:ext cx="1882789" cy="809866"/>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1" name="Circle: Hollow 15">
            <a:extLst>
              <a:ext uri="{FF2B5EF4-FFF2-40B4-BE49-F238E27FC236}">
                <a16:creationId xmlns:a16="http://schemas.microsoft.com/office/drawing/2014/main" id="{AD14ED22-3C83-4AD0-9C2E-4B5689E86845}"/>
              </a:ext>
            </a:extLst>
          </p:cNvPr>
          <p:cNvSpPr/>
          <p:nvPr/>
        </p:nvSpPr>
        <p:spPr>
          <a:xfrm>
            <a:off x="7386222" y="1563780"/>
            <a:ext cx="3603435" cy="1260377"/>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8FFACB4-AE73-4E8E-BFB6-C4D79F650F09}"/>
              </a:ext>
            </a:extLst>
          </p:cNvPr>
          <p:cNvSpPr/>
          <p:nvPr/>
        </p:nvSpPr>
        <p:spPr>
          <a:xfrm rot="6648453">
            <a:off x="3806681" y="1505580"/>
            <a:ext cx="995418" cy="385461"/>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414935B-18CF-42FE-BBF4-12876C752426}"/>
              </a:ext>
            </a:extLst>
          </p:cNvPr>
          <p:cNvSpPr/>
          <p:nvPr/>
        </p:nvSpPr>
        <p:spPr>
          <a:xfrm rot="7944892">
            <a:off x="4309037" y="1940131"/>
            <a:ext cx="1398007" cy="107964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6A88A920-8EBF-4182-90AB-FF3CD75772F4}"/>
              </a:ext>
            </a:extLst>
          </p:cNvPr>
          <p:cNvSpPr/>
          <p:nvPr/>
        </p:nvSpPr>
        <p:spPr>
          <a:xfrm rot="8532155">
            <a:off x="7924486" y="3456248"/>
            <a:ext cx="1051088" cy="4459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0A80D8F-9D9C-4582-8642-9566CD7727D2}"/>
              </a:ext>
            </a:extLst>
          </p:cNvPr>
          <p:cNvSpPr/>
          <p:nvPr/>
        </p:nvSpPr>
        <p:spPr>
          <a:xfrm rot="3399393">
            <a:off x="4214869" y="4105914"/>
            <a:ext cx="2453964" cy="45695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B029773-37CE-4BBF-99C8-112742DAD1D3}"/>
              </a:ext>
            </a:extLst>
          </p:cNvPr>
          <p:cNvSpPr/>
          <p:nvPr/>
        </p:nvSpPr>
        <p:spPr>
          <a:xfrm rot="3399393">
            <a:off x="6418679" y="3000961"/>
            <a:ext cx="1601576" cy="40637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CB064E3-B5AD-4F51-87A2-1EBC6C54E05A}"/>
              </a:ext>
            </a:extLst>
          </p:cNvPr>
          <p:cNvSpPr txBox="1"/>
          <p:nvPr/>
        </p:nvSpPr>
        <p:spPr>
          <a:xfrm>
            <a:off x="4388422" y="4241674"/>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srgbClr val="00B050"/>
                </a:solidFill>
                <a:effectLst/>
                <a:highlight>
                  <a:srgbClr val="FFFF00"/>
                </a:highlight>
                <a:uLnTx/>
                <a:uFillTx/>
                <a:latin typeface="Calibri" panose="020F0502020204030204"/>
                <a:ea typeface="+mn-ea"/>
                <a:cs typeface="+mn-cs"/>
              </a:rPr>
              <a:t>Mecca</a:t>
            </a:r>
          </a:p>
        </p:txBody>
      </p:sp>
      <p:sp>
        <p:nvSpPr>
          <p:cNvPr id="5" name="Star: 5 Points 4">
            <a:extLst>
              <a:ext uri="{FF2B5EF4-FFF2-40B4-BE49-F238E27FC236}">
                <a16:creationId xmlns:a16="http://schemas.microsoft.com/office/drawing/2014/main" id="{9AD45D86-7113-4407-9BBC-F2AD5720FC87}"/>
              </a:ext>
            </a:extLst>
          </p:cNvPr>
          <p:cNvSpPr/>
          <p:nvPr/>
        </p:nvSpPr>
        <p:spPr>
          <a:xfrm>
            <a:off x="5103319" y="4233457"/>
            <a:ext cx="191291" cy="201867"/>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8C0B914-903E-4FE6-8875-5CC3706F73C2}"/>
              </a:ext>
            </a:extLst>
          </p:cNvPr>
          <p:cNvSpPr txBox="1"/>
          <p:nvPr/>
        </p:nvSpPr>
        <p:spPr>
          <a:xfrm rot="1498713">
            <a:off x="4692655" y="1017381"/>
            <a:ext cx="1293819"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Assyrians</a:t>
            </a:r>
          </a:p>
        </p:txBody>
      </p:sp>
      <p:sp>
        <p:nvSpPr>
          <p:cNvPr id="15" name="TextBox 14">
            <a:extLst>
              <a:ext uri="{FF2B5EF4-FFF2-40B4-BE49-F238E27FC236}">
                <a16:creationId xmlns:a16="http://schemas.microsoft.com/office/drawing/2014/main" id="{0D13418C-5716-4F29-B207-44762621F220}"/>
              </a:ext>
            </a:extLst>
          </p:cNvPr>
          <p:cNvSpPr txBox="1"/>
          <p:nvPr/>
        </p:nvSpPr>
        <p:spPr>
          <a:xfrm rot="2262778">
            <a:off x="5828913" y="1779124"/>
            <a:ext cx="173571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Babylonians</a:t>
            </a:r>
          </a:p>
        </p:txBody>
      </p:sp>
      <p:sp>
        <p:nvSpPr>
          <p:cNvPr id="33" name="TextBox 32">
            <a:extLst>
              <a:ext uri="{FF2B5EF4-FFF2-40B4-BE49-F238E27FC236}">
                <a16:creationId xmlns:a16="http://schemas.microsoft.com/office/drawing/2014/main" id="{DCDDFC73-E522-4673-8454-7D662C9BFF4F}"/>
              </a:ext>
            </a:extLst>
          </p:cNvPr>
          <p:cNvSpPr txBox="1"/>
          <p:nvPr/>
        </p:nvSpPr>
        <p:spPr>
          <a:xfrm rot="19378235">
            <a:off x="8050259" y="3513705"/>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Arabia</a:t>
            </a:r>
          </a:p>
        </p:txBody>
      </p:sp>
      <p:sp>
        <p:nvSpPr>
          <p:cNvPr id="34" name="TextBox 33">
            <a:extLst>
              <a:ext uri="{FF2B5EF4-FFF2-40B4-BE49-F238E27FC236}">
                <a16:creationId xmlns:a16="http://schemas.microsoft.com/office/drawing/2014/main" id="{AC8778E3-6FF1-48C8-8089-0AA440225058}"/>
              </a:ext>
            </a:extLst>
          </p:cNvPr>
          <p:cNvSpPr txBox="1"/>
          <p:nvPr/>
        </p:nvSpPr>
        <p:spPr>
          <a:xfrm rot="3451300">
            <a:off x="4518381" y="4641884"/>
            <a:ext cx="248727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Western Arabia</a:t>
            </a:r>
          </a:p>
        </p:txBody>
      </p:sp>
      <p:sp>
        <p:nvSpPr>
          <p:cNvPr id="35" name="TextBox 34">
            <a:extLst>
              <a:ext uri="{FF2B5EF4-FFF2-40B4-BE49-F238E27FC236}">
                <a16:creationId xmlns:a16="http://schemas.microsoft.com/office/drawing/2014/main" id="{50B1497D-FBAE-4C22-ACB0-98F04BEE3007}"/>
              </a:ext>
            </a:extLst>
          </p:cNvPr>
          <p:cNvSpPr txBox="1"/>
          <p:nvPr/>
        </p:nvSpPr>
        <p:spPr>
          <a:xfrm>
            <a:off x="8354368" y="2112649"/>
            <a:ext cx="226304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Persian Empire</a:t>
            </a:r>
          </a:p>
        </p:txBody>
      </p:sp>
      <p:sp>
        <p:nvSpPr>
          <p:cNvPr id="36" name="TextBox 35">
            <a:extLst>
              <a:ext uri="{FF2B5EF4-FFF2-40B4-BE49-F238E27FC236}">
                <a16:creationId xmlns:a16="http://schemas.microsoft.com/office/drawing/2014/main" id="{861CD625-BD90-4AC6-A402-E8AE7E63F5C5}"/>
              </a:ext>
            </a:extLst>
          </p:cNvPr>
          <p:cNvSpPr txBox="1"/>
          <p:nvPr/>
        </p:nvSpPr>
        <p:spPr>
          <a:xfrm>
            <a:off x="3335694" y="202149"/>
            <a:ext cx="3077139"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Roman Empire</a:t>
            </a:r>
          </a:p>
        </p:txBody>
      </p:sp>
      <p:sp>
        <p:nvSpPr>
          <p:cNvPr id="37" name="TextBox 36">
            <a:extLst>
              <a:ext uri="{FF2B5EF4-FFF2-40B4-BE49-F238E27FC236}">
                <a16:creationId xmlns:a16="http://schemas.microsoft.com/office/drawing/2014/main" id="{0C133E10-60A2-4A32-9350-5D8C554BD9B2}"/>
              </a:ext>
            </a:extLst>
          </p:cNvPr>
          <p:cNvSpPr txBox="1"/>
          <p:nvPr/>
        </p:nvSpPr>
        <p:spPr>
          <a:xfrm rot="18507236">
            <a:off x="4337062" y="1830855"/>
            <a:ext cx="1238854"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Central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Western </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Arabia</a:t>
            </a:r>
          </a:p>
        </p:txBody>
      </p:sp>
      <p:sp>
        <p:nvSpPr>
          <p:cNvPr id="38" name="Circle: Hollow 15">
            <a:extLst>
              <a:ext uri="{FF2B5EF4-FFF2-40B4-BE49-F238E27FC236}">
                <a16:creationId xmlns:a16="http://schemas.microsoft.com/office/drawing/2014/main" id="{0C2CCAE8-F1DD-4AB5-9522-C0812DE84507}"/>
              </a:ext>
            </a:extLst>
          </p:cNvPr>
          <p:cNvSpPr/>
          <p:nvPr/>
        </p:nvSpPr>
        <p:spPr>
          <a:xfrm>
            <a:off x="2803555" y="1282"/>
            <a:ext cx="2596078" cy="655908"/>
          </a:xfrm>
          <a:prstGeom prst="donut">
            <a:avLst>
              <a:gd name="adj" fmla="val 11651"/>
            </a:avLst>
          </a:prstGeom>
          <a:solidFill>
            <a:srgbClr val="FF0000"/>
          </a:solidFill>
          <a:ln>
            <a:solidFill>
              <a:srgbClr val="FF0000"/>
            </a:solid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B2589BFB-420E-477B-AEA7-A06F8820C119}"/>
              </a:ext>
            </a:extLst>
          </p:cNvPr>
          <p:cNvSpPr txBox="1"/>
          <p:nvPr/>
        </p:nvSpPr>
        <p:spPr>
          <a:xfrm>
            <a:off x="3805325" y="2659871"/>
            <a:ext cx="885671"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Tayma</a:t>
            </a:r>
            <a:endPar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6B3A40D-7AE7-4EC1-8C4A-40B85ED84224}"/>
              </a:ext>
            </a:extLst>
          </p:cNvPr>
          <p:cNvSpPr txBox="1"/>
          <p:nvPr/>
        </p:nvSpPr>
        <p:spPr>
          <a:xfrm rot="17463799">
            <a:off x="3713594" y="1507829"/>
            <a:ext cx="121652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Patriarchs</a:t>
            </a:r>
          </a:p>
        </p:txBody>
      </p:sp>
      <p:sp>
        <p:nvSpPr>
          <p:cNvPr id="31" name="Title 1">
            <a:extLst>
              <a:ext uri="{FF2B5EF4-FFF2-40B4-BE49-F238E27FC236}">
                <a16:creationId xmlns:a16="http://schemas.microsoft.com/office/drawing/2014/main" id="{9596A1EE-1DD0-0945-B63E-9FADF0A67DCB}"/>
              </a:ext>
            </a:extLst>
          </p:cNvPr>
          <p:cNvSpPr txBox="1">
            <a:spLocks/>
          </p:cNvSpPr>
          <p:nvPr/>
        </p:nvSpPr>
        <p:spPr>
          <a:xfrm>
            <a:off x="164561" y="3078950"/>
            <a:ext cx="4018927" cy="9681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highlight>
                  <a:srgbClr val="FFFF00"/>
                </a:highlight>
                <a:uLnTx/>
                <a:uFillTx/>
                <a:latin typeface="Cooper Black" panose="0208090404030B020404" pitchFamily="18" charset="0"/>
                <a:ea typeface="+mj-ea"/>
                <a:cs typeface="+mj-cs"/>
              </a:rPr>
              <a:t>If Mecca was the oldest city in the history of mankind, then someone, somewhere in the areas surrounding it should have heard of it…right?</a:t>
            </a:r>
          </a:p>
        </p:txBody>
      </p:sp>
      <p:sp>
        <p:nvSpPr>
          <p:cNvPr id="39" name="Title 1">
            <a:extLst>
              <a:ext uri="{FF2B5EF4-FFF2-40B4-BE49-F238E27FC236}">
                <a16:creationId xmlns:a16="http://schemas.microsoft.com/office/drawing/2014/main" id="{08927EFE-5BCC-E54C-9AE2-A047B53CC8A7}"/>
              </a:ext>
            </a:extLst>
          </p:cNvPr>
          <p:cNvSpPr txBox="1">
            <a:spLocks/>
          </p:cNvSpPr>
          <p:nvPr/>
        </p:nvSpPr>
        <p:spPr>
          <a:xfrm>
            <a:off x="6121419" y="348753"/>
            <a:ext cx="5924493" cy="9681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highlight>
                  <a:srgbClr val="FFFF00"/>
                </a:highlight>
                <a:uLnTx/>
                <a:uFillTx/>
                <a:latin typeface="Cooper Black" panose="0208090404030B020404" pitchFamily="18" charset="0"/>
                <a:ea typeface="+mj-ea"/>
                <a:cs typeface="+mj-cs"/>
              </a:rPr>
              <a:t>Was Mecca known?</a:t>
            </a:r>
            <a:endParaRPr kumimoji="0" lang="en-GB" sz="4000" b="0" i="0" u="none" strike="noStrike" kern="1200" cap="none" spc="0" normalizeH="0" baseline="0" noProof="0" dirty="0">
              <a:ln>
                <a:noFill/>
              </a:ln>
              <a:solidFill>
                <a:srgbClr val="0070C0"/>
              </a:solidFill>
              <a:effectLst/>
              <a:highlight>
                <a:srgbClr val="FFFF00"/>
              </a:highlight>
              <a:uLnTx/>
              <a:uFillTx/>
              <a:latin typeface="Cooper Black" panose="0208090404030B020404" pitchFamily="18" charset="0"/>
              <a:ea typeface="+mj-ea"/>
              <a:cs typeface="+mj-cs"/>
            </a:endParaRPr>
          </a:p>
        </p:txBody>
      </p:sp>
      <p:sp>
        <p:nvSpPr>
          <p:cNvPr id="2" name="TextBox 1">
            <a:extLst>
              <a:ext uri="{FF2B5EF4-FFF2-40B4-BE49-F238E27FC236}">
                <a16:creationId xmlns:a16="http://schemas.microsoft.com/office/drawing/2014/main" id="{A1402C7B-5683-BE48-AC9F-A45CD54001F8}"/>
              </a:ext>
            </a:extLst>
          </p:cNvPr>
          <p:cNvSpPr txBox="1"/>
          <p:nvPr/>
        </p:nvSpPr>
        <p:spPr>
          <a:xfrm>
            <a:off x="9243574" y="3478338"/>
            <a:ext cx="286411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highlight>
                  <a:srgbClr val="FFFF00"/>
                </a:highlight>
                <a:uLnTx/>
                <a:uFillTx/>
                <a:latin typeface="Cooper Black" panose="0208090404030B020404" pitchFamily="18" charset="0"/>
                <a:ea typeface="+mn-ea"/>
                <a:cs typeface="+mn-cs"/>
              </a:rPr>
              <a:t>What about those empires which were in that area?</a:t>
            </a:r>
            <a:endParaRPr kumimoji="0" lang="en-GB" sz="2800" b="0" i="0" u="none" strike="noStrike" kern="1200" cap="none" spc="0" normalizeH="0" baseline="0" noProof="0" dirty="0">
              <a:ln>
                <a:noFill/>
              </a:ln>
              <a:solidFill>
                <a:prstClr val="black">
                  <a:lumMod val="95000"/>
                  <a:lumOff val="5000"/>
                </a:prstClr>
              </a:solidFill>
              <a:effectLst/>
              <a:highlight>
                <a:srgbClr val="FFFF00"/>
              </a:highlight>
              <a:uLnTx/>
              <a:uFillTx/>
              <a:latin typeface="Cooper Black" panose="0208090404030B020404" pitchFamily="18" charset="0"/>
              <a:ea typeface="+mn-ea"/>
              <a:cs typeface="+mn-cs"/>
            </a:endParaRPr>
          </a:p>
        </p:txBody>
      </p:sp>
      <p:sp>
        <p:nvSpPr>
          <p:cNvPr id="40" name="TextBox 39">
            <a:extLst>
              <a:ext uri="{FF2B5EF4-FFF2-40B4-BE49-F238E27FC236}">
                <a16:creationId xmlns:a16="http://schemas.microsoft.com/office/drawing/2014/main" id="{D3D0EEBA-DBB9-F54D-9B34-512684F51982}"/>
              </a:ext>
            </a:extLst>
          </p:cNvPr>
          <p:cNvSpPr txBox="1"/>
          <p:nvPr/>
        </p:nvSpPr>
        <p:spPr>
          <a:xfrm>
            <a:off x="8679368" y="5294220"/>
            <a:ext cx="34518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highlight>
                  <a:srgbClr val="FFFF00"/>
                </a:highlight>
                <a:uLnTx/>
                <a:uFillTx/>
                <a:latin typeface="Cooper Black" panose="0208090404030B020404" pitchFamily="18" charset="0"/>
                <a:ea typeface="+mn-ea"/>
                <a:cs typeface="+mn-cs"/>
              </a:rPr>
              <a:t>Not one of them had heard of Mecca!</a:t>
            </a:r>
            <a:endParaRPr kumimoji="0" lang="en-GB" sz="2800" b="0" i="0" u="none" strike="noStrike" kern="1200" cap="none" spc="0" normalizeH="0" baseline="0" noProof="0" dirty="0">
              <a:ln>
                <a:noFill/>
              </a:ln>
              <a:solidFill>
                <a:prstClr val="black">
                  <a:lumMod val="95000"/>
                  <a:lumOff val="5000"/>
                </a:prstClr>
              </a:solidFill>
              <a:effectLst/>
              <a:highlight>
                <a:srgbClr val="FFFF00"/>
              </a:highlight>
              <a:uLnTx/>
              <a:uFillTx/>
              <a:latin typeface="Cooper Black" panose="0208090404030B020404" pitchFamily="18" charset="0"/>
              <a:ea typeface="+mn-ea"/>
              <a:cs typeface="+mn-cs"/>
            </a:endParaRPr>
          </a:p>
        </p:txBody>
      </p:sp>
    </p:spTree>
    <p:extLst>
      <p:ext uri="{BB962C8B-B14F-4D97-AF65-F5344CB8AC3E}">
        <p14:creationId xmlns:p14="http://schemas.microsoft.com/office/powerpoint/2010/main" val="2173167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2409A-6F66-0C45-BA98-7CE25AD6D4AC}"/>
              </a:ext>
            </a:extLst>
          </p:cNvPr>
          <p:cNvSpPr>
            <a:spLocks noGrp="1"/>
          </p:cNvSpPr>
          <p:nvPr>
            <p:ph type="title"/>
          </p:nvPr>
        </p:nvSpPr>
        <p:spPr>
          <a:xfrm>
            <a:off x="344308" y="-109821"/>
            <a:ext cx="11717704" cy="892518"/>
          </a:xfrm>
        </p:spPr>
        <p:txBody>
          <a:bodyPr>
            <a:normAutofit/>
          </a:bodyPr>
          <a:lstStyle/>
          <a:p>
            <a:r>
              <a:rPr lang="en-US" dirty="0">
                <a:solidFill>
                  <a:schemeClr val="bg1"/>
                </a:solidFill>
              </a:rPr>
              <a:t>History needs Civilizations, which need water…</a:t>
            </a:r>
          </a:p>
        </p:txBody>
      </p:sp>
      <p:pic>
        <p:nvPicPr>
          <p:cNvPr id="4" name="Picture 3" descr="A picture containing oyster, close&#10;&#10;Description automatically generated">
            <a:extLst>
              <a:ext uri="{FF2B5EF4-FFF2-40B4-BE49-F238E27FC236}">
                <a16:creationId xmlns:a16="http://schemas.microsoft.com/office/drawing/2014/main" id="{12F3CB49-DF46-C846-87B8-BC9775616722}"/>
              </a:ext>
            </a:extLst>
          </p:cNvPr>
          <p:cNvPicPr>
            <a:picLocks noChangeAspect="1"/>
          </p:cNvPicPr>
          <p:nvPr/>
        </p:nvPicPr>
        <p:blipFill>
          <a:blip r:embed="rId2"/>
          <a:stretch>
            <a:fillRect/>
          </a:stretch>
        </p:blipFill>
        <p:spPr>
          <a:xfrm>
            <a:off x="8628379" y="4117460"/>
            <a:ext cx="2864317" cy="2546920"/>
          </a:xfrm>
          <a:prstGeom prst="rect">
            <a:avLst/>
          </a:prstGeom>
        </p:spPr>
      </p:pic>
      <p:pic>
        <p:nvPicPr>
          <p:cNvPr id="7" name="Picture 6" descr="A satellite image of the earth&#10;&#10;Description automatically generated with low confidence">
            <a:extLst>
              <a:ext uri="{FF2B5EF4-FFF2-40B4-BE49-F238E27FC236}">
                <a16:creationId xmlns:a16="http://schemas.microsoft.com/office/drawing/2014/main" id="{BA8F69A9-14EB-6D45-A0B5-5ED146119282}"/>
              </a:ext>
            </a:extLst>
          </p:cNvPr>
          <p:cNvPicPr>
            <a:picLocks noChangeAspect="1"/>
          </p:cNvPicPr>
          <p:nvPr/>
        </p:nvPicPr>
        <p:blipFill>
          <a:blip r:embed="rId3"/>
          <a:stretch>
            <a:fillRect/>
          </a:stretch>
        </p:blipFill>
        <p:spPr>
          <a:xfrm>
            <a:off x="275380" y="4332587"/>
            <a:ext cx="2993098" cy="2116666"/>
          </a:xfrm>
          <a:prstGeom prst="rect">
            <a:avLst/>
          </a:prstGeom>
        </p:spPr>
      </p:pic>
      <p:pic>
        <p:nvPicPr>
          <p:cNvPr id="11" name="Picture 10" descr="Map&#10;&#10;Description automatically generated">
            <a:extLst>
              <a:ext uri="{FF2B5EF4-FFF2-40B4-BE49-F238E27FC236}">
                <a16:creationId xmlns:a16="http://schemas.microsoft.com/office/drawing/2014/main" id="{0642CD2C-1AEB-A040-948E-477DC20C5880}"/>
              </a:ext>
            </a:extLst>
          </p:cNvPr>
          <p:cNvPicPr>
            <a:picLocks noChangeAspect="1"/>
          </p:cNvPicPr>
          <p:nvPr/>
        </p:nvPicPr>
        <p:blipFill>
          <a:blip r:embed="rId4"/>
          <a:stretch>
            <a:fillRect/>
          </a:stretch>
        </p:blipFill>
        <p:spPr>
          <a:xfrm>
            <a:off x="8628380" y="1347511"/>
            <a:ext cx="2864317" cy="2698750"/>
          </a:xfrm>
          <a:prstGeom prst="rect">
            <a:avLst/>
          </a:prstGeom>
        </p:spPr>
      </p:pic>
      <p:pic>
        <p:nvPicPr>
          <p:cNvPr id="15" name="Picture 14" descr="A map of the world&#10;&#10;Description automatically generated with medium confidence">
            <a:extLst>
              <a:ext uri="{FF2B5EF4-FFF2-40B4-BE49-F238E27FC236}">
                <a16:creationId xmlns:a16="http://schemas.microsoft.com/office/drawing/2014/main" id="{45B34AD9-9573-D847-A4DB-0C039624D21E}"/>
              </a:ext>
            </a:extLst>
          </p:cNvPr>
          <p:cNvPicPr>
            <a:picLocks noChangeAspect="1"/>
          </p:cNvPicPr>
          <p:nvPr/>
        </p:nvPicPr>
        <p:blipFill>
          <a:blip r:embed="rId5"/>
          <a:stretch>
            <a:fillRect/>
          </a:stretch>
        </p:blipFill>
        <p:spPr>
          <a:xfrm>
            <a:off x="252621" y="1794934"/>
            <a:ext cx="2969380" cy="2116666"/>
          </a:xfrm>
          <a:prstGeom prst="rect">
            <a:avLst/>
          </a:prstGeom>
        </p:spPr>
      </p:pic>
      <p:sp>
        <p:nvSpPr>
          <p:cNvPr id="17" name="TextBox 16">
            <a:extLst>
              <a:ext uri="{FF2B5EF4-FFF2-40B4-BE49-F238E27FC236}">
                <a16:creationId xmlns:a16="http://schemas.microsoft.com/office/drawing/2014/main" id="{EE4EFFE8-4DF4-6649-A2A4-8E8052DA451C}"/>
              </a:ext>
            </a:extLst>
          </p:cNvPr>
          <p:cNvSpPr txBox="1"/>
          <p:nvPr/>
        </p:nvSpPr>
        <p:spPr>
          <a:xfrm>
            <a:off x="3268478" y="1736249"/>
            <a:ext cx="5336183" cy="44935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What can you observe about these 4 Topographical Maps of Saudi Arabia?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Central part, with Medina and Mecca, is all a </a:t>
            </a:r>
            <a:r>
              <a:rPr kumimoji="0" lang="en-US" sz="2000" b="0" i="0" u="sng" strike="noStrike" kern="1200" cap="none" spc="0" normalizeH="0" baseline="0" noProof="0" dirty="0">
                <a:ln>
                  <a:noFill/>
                </a:ln>
                <a:solidFill>
                  <a:srgbClr val="000000"/>
                </a:solidFill>
                <a:effectLst/>
                <a:uLnTx/>
                <a:uFillTx/>
                <a:latin typeface="Calibri" panose="020F0502020204030204"/>
                <a:ea typeface="+mn-ea"/>
                <a:cs typeface="+mn-cs"/>
              </a:rPr>
              <a:t>DESERT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is a desert, there’s no water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is no water, there’s no food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is no food, there’s no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are no people, there’s no towns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are no towns, there’s no 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are no cities, there’s no civilization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Where there is no civilization, </a:t>
            </a:r>
            <a:r>
              <a:rPr kumimoji="0" lang="en-US" sz="2000" b="1" i="0" u="sng" strike="noStrike" kern="1200" cap="none" spc="0" normalizeH="0" baseline="0" noProof="0" dirty="0">
                <a:ln>
                  <a:noFill/>
                </a:ln>
                <a:solidFill>
                  <a:srgbClr val="000000"/>
                </a:solidFill>
                <a:effectLst/>
                <a:uLnTx/>
                <a:uFillTx/>
                <a:latin typeface="Calibri" panose="020F0502020204030204"/>
                <a:ea typeface="+mn-ea"/>
                <a:cs typeface="+mn-cs"/>
              </a:rPr>
              <a:t>there’s no history</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Just, like Mars, without water, there is no point in ever going there…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So, what about the </a:t>
            </a:r>
            <a:r>
              <a:rPr lang="en-US" sz="2000" b="1" dirty="0">
                <a:solidFill>
                  <a:srgbClr val="000000"/>
                </a:solidFill>
                <a:latin typeface="Calibri" panose="020F0502020204030204"/>
              </a:rPr>
              <a:t>Hajj in Mecca</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9" name="TextBox 18">
            <a:extLst>
              <a:ext uri="{FF2B5EF4-FFF2-40B4-BE49-F238E27FC236}">
                <a16:creationId xmlns:a16="http://schemas.microsoft.com/office/drawing/2014/main" id="{FCB10ADF-B0D7-2D4D-8F03-AA8C885B04B0}"/>
              </a:ext>
            </a:extLst>
          </p:cNvPr>
          <p:cNvSpPr txBox="1"/>
          <p:nvPr/>
        </p:nvSpPr>
        <p:spPr>
          <a:xfrm>
            <a:off x="1445337" y="3142372"/>
            <a:ext cx="645197"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87C3CB2-4627-9946-8393-33E3A57A9508}"/>
              </a:ext>
            </a:extLst>
          </p:cNvPr>
          <p:cNvSpPr txBox="1"/>
          <p:nvPr/>
        </p:nvSpPr>
        <p:spPr>
          <a:xfrm>
            <a:off x="1436317" y="2879913"/>
            <a:ext cx="690713"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Star: 5 Points 6">
            <a:extLst>
              <a:ext uri="{FF2B5EF4-FFF2-40B4-BE49-F238E27FC236}">
                <a16:creationId xmlns:a16="http://schemas.microsoft.com/office/drawing/2014/main" id="{DC33CDCA-3AAA-1E41-BF12-1B9D3B8F4F28}"/>
              </a:ext>
            </a:extLst>
          </p:cNvPr>
          <p:cNvSpPr/>
          <p:nvPr/>
        </p:nvSpPr>
        <p:spPr>
          <a:xfrm>
            <a:off x="1468862" y="3071705"/>
            <a:ext cx="82217" cy="69371"/>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Star: 5 Points 6">
            <a:extLst>
              <a:ext uri="{FF2B5EF4-FFF2-40B4-BE49-F238E27FC236}">
                <a16:creationId xmlns:a16="http://schemas.microsoft.com/office/drawing/2014/main" id="{DF07CB3A-5C76-A748-A9FA-84B948AAE9B1}"/>
              </a:ext>
            </a:extLst>
          </p:cNvPr>
          <p:cNvSpPr/>
          <p:nvPr/>
        </p:nvSpPr>
        <p:spPr>
          <a:xfrm>
            <a:off x="1436317" y="3270622"/>
            <a:ext cx="80144" cy="84409"/>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C26CC90-B9AE-2543-A12E-D9987E4EA1DC}"/>
              </a:ext>
            </a:extLst>
          </p:cNvPr>
          <p:cNvSpPr txBox="1"/>
          <p:nvPr/>
        </p:nvSpPr>
        <p:spPr>
          <a:xfrm>
            <a:off x="1452670" y="5402239"/>
            <a:ext cx="645197"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EA0802C-71D0-C248-9B76-A13055509305}"/>
              </a:ext>
            </a:extLst>
          </p:cNvPr>
          <p:cNvSpPr txBox="1"/>
          <p:nvPr/>
        </p:nvSpPr>
        <p:spPr>
          <a:xfrm>
            <a:off x="1476389" y="5162274"/>
            <a:ext cx="690713"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Star: 5 Points 6">
            <a:extLst>
              <a:ext uri="{FF2B5EF4-FFF2-40B4-BE49-F238E27FC236}">
                <a16:creationId xmlns:a16="http://schemas.microsoft.com/office/drawing/2014/main" id="{F0E2AD26-F88B-BD40-95EB-B73FDE1020CA}"/>
              </a:ext>
            </a:extLst>
          </p:cNvPr>
          <p:cNvSpPr/>
          <p:nvPr/>
        </p:nvSpPr>
        <p:spPr>
          <a:xfrm>
            <a:off x="1499363" y="5350902"/>
            <a:ext cx="80998" cy="80036"/>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Star: 5 Points 6">
            <a:extLst>
              <a:ext uri="{FF2B5EF4-FFF2-40B4-BE49-F238E27FC236}">
                <a16:creationId xmlns:a16="http://schemas.microsoft.com/office/drawing/2014/main" id="{058067C4-FF37-9042-AF36-84B9B150E419}"/>
              </a:ext>
            </a:extLst>
          </p:cNvPr>
          <p:cNvSpPr/>
          <p:nvPr/>
        </p:nvSpPr>
        <p:spPr>
          <a:xfrm>
            <a:off x="1436317" y="5521516"/>
            <a:ext cx="80144" cy="84085"/>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E6DEFAC-0A42-5042-B47A-A6FCDEBB9026}"/>
              </a:ext>
            </a:extLst>
          </p:cNvPr>
          <p:cNvSpPr txBox="1"/>
          <p:nvPr/>
        </p:nvSpPr>
        <p:spPr>
          <a:xfrm>
            <a:off x="9452673" y="2839683"/>
            <a:ext cx="645197"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264E209C-6E10-D24F-A3D8-99046EFBC43B}"/>
              </a:ext>
            </a:extLst>
          </p:cNvPr>
          <p:cNvSpPr txBox="1"/>
          <p:nvPr/>
        </p:nvSpPr>
        <p:spPr>
          <a:xfrm>
            <a:off x="9476730" y="2558933"/>
            <a:ext cx="690713"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Star: 5 Points 6">
            <a:extLst>
              <a:ext uri="{FF2B5EF4-FFF2-40B4-BE49-F238E27FC236}">
                <a16:creationId xmlns:a16="http://schemas.microsoft.com/office/drawing/2014/main" id="{5EBA7C08-A92D-244F-8CF8-D982D3C67968}"/>
              </a:ext>
            </a:extLst>
          </p:cNvPr>
          <p:cNvSpPr/>
          <p:nvPr/>
        </p:nvSpPr>
        <p:spPr>
          <a:xfrm>
            <a:off x="9492136" y="2734574"/>
            <a:ext cx="82217" cy="84876"/>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Star: 5 Points 6">
            <a:extLst>
              <a:ext uri="{FF2B5EF4-FFF2-40B4-BE49-F238E27FC236}">
                <a16:creationId xmlns:a16="http://schemas.microsoft.com/office/drawing/2014/main" id="{3408888B-40B3-BD4B-B15F-CB8172CDBDA8}"/>
              </a:ext>
            </a:extLst>
          </p:cNvPr>
          <p:cNvSpPr/>
          <p:nvPr/>
        </p:nvSpPr>
        <p:spPr>
          <a:xfrm>
            <a:off x="9438994" y="2960685"/>
            <a:ext cx="80144" cy="84876"/>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327C5EF-9C87-7D40-80EC-BFD88A003103}"/>
              </a:ext>
            </a:extLst>
          </p:cNvPr>
          <p:cNvSpPr txBox="1"/>
          <p:nvPr/>
        </p:nvSpPr>
        <p:spPr>
          <a:xfrm>
            <a:off x="9343988" y="5493893"/>
            <a:ext cx="645197"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70C34BB-E5C0-A24E-9179-6B3ADDF14AA7}"/>
              </a:ext>
            </a:extLst>
          </p:cNvPr>
          <p:cNvSpPr txBox="1"/>
          <p:nvPr/>
        </p:nvSpPr>
        <p:spPr>
          <a:xfrm>
            <a:off x="9339464" y="5172632"/>
            <a:ext cx="690713" cy="2759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Star: 5 Points 6">
            <a:extLst>
              <a:ext uri="{FF2B5EF4-FFF2-40B4-BE49-F238E27FC236}">
                <a16:creationId xmlns:a16="http://schemas.microsoft.com/office/drawing/2014/main" id="{98A1049D-9B70-504A-9A44-50CBC5321D83}"/>
              </a:ext>
            </a:extLst>
          </p:cNvPr>
          <p:cNvSpPr/>
          <p:nvPr/>
        </p:nvSpPr>
        <p:spPr>
          <a:xfrm>
            <a:off x="9359500" y="5359801"/>
            <a:ext cx="93174" cy="71137"/>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Star: 5 Points 6">
            <a:extLst>
              <a:ext uri="{FF2B5EF4-FFF2-40B4-BE49-F238E27FC236}">
                <a16:creationId xmlns:a16="http://schemas.microsoft.com/office/drawing/2014/main" id="{942AB31A-D06B-D643-B47F-EF59D545CF8C}"/>
              </a:ext>
            </a:extLst>
          </p:cNvPr>
          <p:cNvSpPr/>
          <p:nvPr/>
        </p:nvSpPr>
        <p:spPr>
          <a:xfrm>
            <a:off x="9327605" y="5605601"/>
            <a:ext cx="80144" cy="72544"/>
          </a:xfrm>
          <a:prstGeom prst="star5">
            <a:avLst/>
          </a:prstGeom>
          <a:solidFill>
            <a:srgbClr val="DDB2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912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B05EC11-2CDD-40E8-BF96-F3E77F76661F}"/>
              </a:ext>
            </a:extLst>
          </p:cNvPr>
          <p:cNvPicPr>
            <a:picLocks noChangeAspect="1"/>
          </p:cNvPicPr>
          <p:nvPr/>
        </p:nvPicPr>
        <p:blipFill>
          <a:blip r:embed="rId2"/>
          <a:stretch>
            <a:fillRect/>
          </a:stretch>
        </p:blipFill>
        <p:spPr>
          <a:xfrm>
            <a:off x="31527" y="-8546"/>
            <a:ext cx="12173173" cy="6858000"/>
          </a:xfrm>
          <a:prstGeom prst="rect">
            <a:avLst/>
          </a:prstGeom>
        </p:spPr>
      </p:pic>
      <p:sp>
        <p:nvSpPr>
          <p:cNvPr id="4" name="TextBox 3">
            <a:extLst>
              <a:ext uri="{FF2B5EF4-FFF2-40B4-BE49-F238E27FC236}">
                <a16:creationId xmlns:a16="http://schemas.microsoft.com/office/drawing/2014/main" id="{D827F053-ED3D-4714-81F8-B46A626C364A}"/>
              </a:ext>
            </a:extLst>
          </p:cNvPr>
          <p:cNvSpPr txBox="1"/>
          <p:nvPr/>
        </p:nvSpPr>
        <p:spPr>
          <a:xfrm>
            <a:off x="115771" y="4990332"/>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Muhammad’s Empire (</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632</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5" name="TextBox 4">
            <a:extLst>
              <a:ext uri="{FF2B5EF4-FFF2-40B4-BE49-F238E27FC236}">
                <a16:creationId xmlns:a16="http://schemas.microsoft.com/office/drawing/2014/main" id="{4D165071-73C3-4A2F-BFFC-D962D7E905BE}"/>
              </a:ext>
            </a:extLst>
          </p:cNvPr>
          <p:cNvSpPr txBox="1"/>
          <p:nvPr/>
        </p:nvSpPr>
        <p:spPr>
          <a:xfrm>
            <a:off x="1303952" y="1867668"/>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The ‘</a:t>
            </a:r>
            <a:r>
              <a:rPr kumimoji="0" lang="en-US" sz="2400" b="1" i="0" u="none" strike="noStrike" kern="1200" cap="none" spc="0" normalizeH="0" baseline="0" noProof="0" dirty="0" err="1">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Rushidun</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Period’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632-</a:t>
            </a:r>
            <a:r>
              <a:rPr kumimoji="0" lang="en-US" sz="4000" b="1" i="0" u="sng"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661</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6" name="TextBox 5">
            <a:extLst>
              <a:ext uri="{FF2B5EF4-FFF2-40B4-BE49-F238E27FC236}">
                <a16:creationId xmlns:a16="http://schemas.microsoft.com/office/drawing/2014/main" id="{2FD9D391-CBBB-4B19-92FB-68ED83A478C1}"/>
              </a:ext>
            </a:extLst>
          </p:cNvPr>
          <p:cNvSpPr txBox="1"/>
          <p:nvPr/>
        </p:nvSpPr>
        <p:spPr>
          <a:xfrm>
            <a:off x="1550759" y="555962"/>
            <a:ext cx="8622454" cy="7671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The Umayyad Dynasty</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a:t>
            </a:r>
            <a:r>
              <a:rPr kumimoji="0" lang="en-US" sz="40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661-750</a:t>
            </a:r>
            <a:r>
              <a:rPr kumimoji="0" lang="en-US" sz="2400" b="1" i="0" u="none" strike="noStrike" kern="1200" cap="none" spc="0" normalizeH="0" baseline="0" noProof="0" dirty="0">
                <a:ln>
                  <a:noFill/>
                </a:ln>
                <a:solidFill>
                  <a:prstClr val="black">
                    <a:lumMod val="95000"/>
                    <a:lumOff val="5000"/>
                  </a:prstClr>
                </a:solidFill>
                <a:effectLst/>
                <a:highlight>
                  <a:srgbClr val="FFFF00"/>
                </a:highlight>
                <a:uLnTx/>
                <a:uFillTx/>
                <a:latin typeface="Aharoni" panose="02010803020104030203" pitchFamily="2" charset="-79"/>
                <a:ea typeface="+mn-ea"/>
                <a:cs typeface="Aharoni" panose="02010803020104030203" pitchFamily="2" charset="-79"/>
              </a:rPr>
              <a:t> AD)</a:t>
            </a:r>
          </a:p>
        </p:txBody>
      </p:sp>
      <p:sp>
        <p:nvSpPr>
          <p:cNvPr id="7" name="Arrow: Right 6">
            <a:extLst>
              <a:ext uri="{FF2B5EF4-FFF2-40B4-BE49-F238E27FC236}">
                <a16:creationId xmlns:a16="http://schemas.microsoft.com/office/drawing/2014/main" id="{873F38E9-43B3-47C1-A1EA-A2BE26B3702C}"/>
              </a:ext>
            </a:extLst>
          </p:cNvPr>
          <p:cNvSpPr/>
          <p:nvPr/>
        </p:nvSpPr>
        <p:spPr>
          <a:xfrm rot="20625301">
            <a:off x="6753623" y="5121343"/>
            <a:ext cx="978408" cy="29267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19F422AE-85BC-45E2-99D9-CEEE36A5FFFF}"/>
              </a:ext>
            </a:extLst>
          </p:cNvPr>
          <p:cNvSpPr/>
          <p:nvPr/>
        </p:nvSpPr>
        <p:spPr>
          <a:xfrm rot="2383054">
            <a:off x="7266282" y="2245416"/>
            <a:ext cx="978408" cy="268433"/>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2CE22982-91A5-4A62-B03C-10B7B32CA845}"/>
              </a:ext>
            </a:extLst>
          </p:cNvPr>
          <p:cNvSpPr/>
          <p:nvPr/>
        </p:nvSpPr>
        <p:spPr>
          <a:xfrm rot="931548">
            <a:off x="7475031" y="921030"/>
            <a:ext cx="3185102" cy="293047"/>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row: Right 9">
            <a:extLst>
              <a:ext uri="{FF2B5EF4-FFF2-40B4-BE49-F238E27FC236}">
                <a16:creationId xmlns:a16="http://schemas.microsoft.com/office/drawing/2014/main" id="{B3B81803-C642-41A5-BF27-D3AD9E3B19A1}"/>
              </a:ext>
            </a:extLst>
          </p:cNvPr>
          <p:cNvSpPr/>
          <p:nvPr/>
        </p:nvSpPr>
        <p:spPr>
          <a:xfrm rot="7194725">
            <a:off x="4611209" y="3078712"/>
            <a:ext cx="1208347" cy="23816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Arrow: Right 10">
            <a:extLst>
              <a:ext uri="{FF2B5EF4-FFF2-40B4-BE49-F238E27FC236}">
                <a16:creationId xmlns:a16="http://schemas.microsoft.com/office/drawing/2014/main" id="{630F4223-8C7A-45B2-BD43-D2213AD290D5}"/>
              </a:ext>
            </a:extLst>
          </p:cNvPr>
          <p:cNvSpPr/>
          <p:nvPr/>
        </p:nvSpPr>
        <p:spPr>
          <a:xfrm rot="7797361">
            <a:off x="1813733" y="1538112"/>
            <a:ext cx="2819845" cy="2903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4C39CBF-9C91-4874-B092-3FA37BE92BC6}"/>
              </a:ext>
            </a:extLst>
          </p:cNvPr>
          <p:cNvSpPr txBox="1"/>
          <p:nvPr/>
        </p:nvSpPr>
        <p:spPr>
          <a:xfrm>
            <a:off x="7857859" y="-12111"/>
            <a:ext cx="4443621" cy="56807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25599"/>
                </a:solidFill>
                <a:effectLst/>
                <a:highlight>
                  <a:srgbClr val="FFFF00"/>
                </a:highlight>
                <a:uLnTx/>
                <a:uFillTx/>
                <a:latin typeface="Aharoni" panose="02010803020104030203" pitchFamily="2" charset="-79"/>
                <a:cs typeface="Aharoni" panose="02010803020104030203" pitchFamily="2" charset="-79"/>
              </a:rPr>
              <a:t>Islam’s early Expansion</a:t>
            </a:r>
          </a:p>
        </p:txBody>
      </p:sp>
      <p:sp>
        <p:nvSpPr>
          <p:cNvPr id="14" name="TextBox 13">
            <a:extLst>
              <a:ext uri="{FF2B5EF4-FFF2-40B4-BE49-F238E27FC236}">
                <a16:creationId xmlns:a16="http://schemas.microsoft.com/office/drawing/2014/main" id="{B64013E3-5F1C-05DA-0BAC-E207882AF048}"/>
              </a:ext>
            </a:extLst>
          </p:cNvPr>
          <p:cNvSpPr txBox="1"/>
          <p:nvPr/>
        </p:nvSpPr>
        <p:spPr>
          <a:xfrm>
            <a:off x="8217549" y="5260996"/>
            <a:ext cx="4443621" cy="56807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2800" b="1" dirty="0">
                <a:solidFill>
                  <a:srgbClr val="025599"/>
                </a:solidFill>
                <a:highlight>
                  <a:srgbClr val="FFFF00"/>
                </a:highlight>
                <a:latin typeface="Aharoni" panose="02010803020104030203" pitchFamily="2" charset="-79"/>
                <a:cs typeface="Aharoni" panose="02010803020104030203" pitchFamily="2" charset="-79"/>
              </a:rPr>
              <a:t>According to the ‘Standard Islamic Narrative’</a:t>
            </a:r>
            <a:endParaRPr kumimoji="0" lang="en-US" sz="2800" b="1" i="0" u="none" strike="noStrike" kern="1200" cap="none" spc="0" normalizeH="0" baseline="0" noProof="0" dirty="0">
              <a:ln>
                <a:noFill/>
              </a:ln>
              <a:solidFill>
                <a:srgbClr val="025599"/>
              </a:solidFill>
              <a:effectLst/>
              <a:highlight>
                <a:srgbClr val="FFFF00"/>
              </a:highlight>
              <a:uLnTx/>
              <a:uFillTx/>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040971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8EE455F-9AB3-4222-BD1C-04F860B5B069}"/>
              </a:ext>
            </a:extLst>
          </p:cNvPr>
          <p:cNvSpPr txBox="1"/>
          <p:nvPr/>
        </p:nvSpPr>
        <p:spPr>
          <a:xfrm>
            <a:off x="920115" y="170527"/>
            <a:ext cx="89697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Stages of the Hajj are mostly borrowed</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descr="A picture containing train, track, building, cake&#10;&#10;Description automatically generated">
            <a:extLst>
              <a:ext uri="{FF2B5EF4-FFF2-40B4-BE49-F238E27FC236}">
                <a16:creationId xmlns:a16="http://schemas.microsoft.com/office/drawing/2014/main" id="{D65FC981-186D-3142-AB50-0775503C4EAA}"/>
              </a:ext>
            </a:extLst>
          </p:cNvPr>
          <p:cNvPicPr>
            <a:picLocks noChangeAspect="1"/>
          </p:cNvPicPr>
          <p:nvPr/>
        </p:nvPicPr>
        <p:blipFill>
          <a:blip r:embed="rId2"/>
          <a:stretch>
            <a:fillRect/>
          </a:stretch>
        </p:blipFill>
        <p:spPr>
          <a:xfrm>
            <a:off x="373750" y="1807865"/>
            <a:ext cx="8969758" cy="4706446"/>
          </a:xfrm>
          <a:prstGeom prst="rect">
            <a:avLst/>
          </a:prstGeom>
        </p:spPr>
      </p:pic>
      <p:sp>
        <p:nvSpPr>
          <p:cNvPr id="2" name="TextBox 1">
            <a:extLst>
              <a:ext uri="{FF2B5EF4-FFF2-40B4-BE49-F238E27FC236}">
                <a16:creationId xmlns:a16="http://schemas.microsoft.com/office/drawing/2014/main" id="{3A395B98-FD67-324F-9E08-04E5C74CF047}"/>
              </a:ext>
            </a:extLst>
          </p:cNvPr>
          <p:cNvSpPr txBox="1"/>
          <p:nvPr/>
        </p:nvSpPr>
        <p:spPr>
          <a:xfrm>
            <a:off x="9548878" y="2020494"/>
            <a:ext cx="226937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Meccan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Kaa’ba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Circumambulation Counter-clockwise 7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a:t>
            </a:r>
          </a:p>
        </p:txBody>
      </p:sp>
      <p:pic>
        <p:nvPicPr>
          <p:cNvPr id="37" name="Picture 36" descr="A picture containing text&#10;&#10;Description automatically generated">
            <a:extLst>
              <a:ext uri="{FF2B5EF4-FFF2-40B4-BE49-F238E27FC236}">
                <a16:creationId xmlns:a16="http://schemas.microsoft.com/office/drawing/2014/main" id="{440FEE5A-47FF-D84F-934E-45DEFBCC0246}"/>
              </a:ext>
            </a:extLst>
          </p:cNvPr>
          <p:cNvPicPr>
            <a:picLocks noChangeAspect="1"/>
          </p:cNvPicPr>
          <p:nvPr/>
        </p:nvPicPr>
        <p:blipFill>
          <a:blip r:embed="rId3"/>
          <a:stretch>
            <a:fillRect/>
          </a:stretch>
        </p:blipFill>
        <p:spPr>
          <a:xfrm>
            <a:off x="1150018" y="1597294"/>
            <a:ext cx="6440398" cy="4702880"/>
          </a:xfrm>
          <a:prstGeom prst="rect">
            <a:avLst/>
          </a:prstGeom>
        </p:spPr>
      </p:pic>
      <p:sp>
        <p:nvSpPr>
          <p:cNvPr id="39" name="TextBox 38">
            <a:extLst>
              <a:ext uri="{FF2B5EF4-FFF2-40B4-BE49-F238E27FC236}">
                <a16:creationId xmlns:a16="http://schemas.microsoft.com/office/drawing/2014/main" id="{D4A2743F-2FF3-C849-878A-388317ACB2B4}"/>
              </a:ext>
            </a:extLst>
          </p:cNvPr>
          <p:cNvSpPr txBox="1"/>
          <p:nvPr/>
        </p:nvSpPr>
        <p:spPr>
          <a:xfrm>
            <a:off x="8690609" y="3076233"/>
            <a:ext cx="285833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Petra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Kaa’ba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Also Circumambulation Counter-clockwise           7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a:t>
            </a:r>
          </a:p>
        </p:txBody>
      </p:sp>
      <p:sp>
        <p:nvSpPr>
          <p:cNvPr id="40" name="TextBox 39">
            <a:extLst>
              <a:ext uri="{FF2B5EF4-FFF2-40B4-BE49-F238E27FC236}">
                <a16:creationId xmlns:a16="http://schemas.microsoft.com/office/drawing/2014/main" id="{E6041C33-E5FA-4247-B6EE-FAC70A18B328}"/>
              </a:ext>
            </a:extLst>
          </p:cNvPr>
          <p:cNvSpPr txBox="1"/>
          <p:nvPr/>
        </p:nvSpPr>
        <p:spPr>
          <a:xfrm>
            <a:off x="9414225" y="2517573"/>
            <a:ext cx="226937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Jerusalem </a:t>
            </a: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Kaa’ba</a:t>
            </a:r>
            <a:endPar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Circumambulation Counter-clockwise 7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So, the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Ka’aba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was originally used in Jerusalem, then moved to Petra, and finally to Mecca</a:t>
            </a:r>
          </a:p>
        </p:txBody>
      </p:sp>
      <p:pic>
        <p:nvPicPr>
          <p:cNvPr id="41" name="Picture 40" descr="A picture containing outdoor, mountain, old, hillside&#10;&#10;Description automatically generated">
            <a:extLst>
              <a:ext uri="{FF2B5EF4-FFF2-40B4-BE49-F238E27FC236}">
                <a16:creationId xmlns:a16="http://schemas.microsoft.com/office/drawing/2014/main" id="{67F8257F-D924-1A47-921D-EFA6E50A5231}"/>
              </a:ext>
            </a:extLst>
          </p:cNvPr>
          <p:cNvPicPr>
            <a:picLocks noChangeAspect="1"/>
          </p:cNvPicPr>
          <p:nvPr/>
        </p:nvPicPr>
        <p:blipFill>
          <a:blip r:embed="rId4"/>
          <a:stretch>
            <a:fillRect/>
          </a:stretch>
        </p:blipFill>
        <p:spPr>
          <a:xfrm>
            <a:off x="1150018" y="1679806"/>
            <a:ext cx="7187158" cy="4768151"/>
          </a:xfrm>
          <a:prstGeom prst="rect">
            <a:avLst/>
          </a:prstGeom>
        </p:spPr>
      </p:pic>
    </p:spTree>
    <p:extLst>
      <p:ext uri="{BB962C8B-B14F-4D97-AF65-F5344CB8AC3E}">
        <p14:creationId xmlns:p14="http://schemas.microsoft.com/office/powerpoint/2010/main" val="2141081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36"/>
                                        </p:tgtEl>
                                        <p:attrNameLst>
                                          <p:attrName>ppt_x</p:attrName>
                                        </p:attrNameLst>
                                      </p:cBhvr>
                                      <p:tavLst>
                                        <p:tav tm="0">
                                          <p:val>
                                            <p:strVal val="ppt_x"/>
                                          </p:val>
                                        </p:tav>
                                        <p:tav tm="100000">
                                          <p:val>
                                            <p:strVal val="ppt_x"/>
                                          </p:val>
                                        </p:tav>
                                      </p:tavLst>
                                    </p:anim>
                                    <p:anim calcmode="lin" valueType="num">
                                      <p:cBhvr additive="base">
                                        <p:cTn id="17" dur="500"/>
                                        <p:tgtEl>
                                          <p:spTgt spid="36"/>
                                        </p:tgtEl>
                                        <p:attrNameLst>
                                          <p:attrName>ppt_y</p:attrName>
                                        </p:attrNameLst>
                                      </p:cBhvr>
                                      <p:tavLst>
                                        <p:tav tm="0">
                                          <p:val>
                                            <p:strVal val="ppt_y"/>
                                          </p:val>
                                        </p:tav>
                                        <p:tav tm="100000">
                                          <p:val>
                                            <p:strVal val="1+ppt_h/2"/>
                                          </p:val>
                                        </p:tav>
                                      </p:tavLst>
                                    </p:anim>
                                    <p:set>
                                      <p:cBhvr>
                                        <p:cTn id="18" dur="1" fill="hold">
                                          <p:stCondLst>
                                            <p:cond delay="499"/>
                                          </p:stCondLst>
                                        </p:cTn>
                                        <p:tgtEl>
                                          <p:spTgt spid="36"/>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9"/>
                                        </p:tgtEl>
                                        <p:attrNameLst>
                                          <p:attrName>style.visibility</p:attrName>
                                        </p:attrNameLst>
                                      </p:cBhvr>
                                      <p:to>
                                        <p:strVal val="visible"/>
                                      </p:to>
                                    </p:set>
                                    <p:anim calcmode="lin" valueType="num">
                                      <p:cBhvr additive="base">
                                        <p:cTn id="30" dur="500" fill="hold"/>
                                        <p:tgtEl>
                                          <p:spTgt spid="39"/>
                                        </p:tgtEl>
                                        <p:attrNameLst>
                                          <p:attrName>ppt_x</p:attrName>
                                        </p:attrNameLst>
                                      </p:cBhvr>
                                      <p:tavLst>
                                        <p:tav tm="0">
                                          <p:val>
                                            <p:strVal val="#ppt_x"/>
                                          </p:val>
                                        </p:tav>
                                        <p:tav tm="100000">
                                          <p:val>
                                            <p:strVal val="#ppt_x"/>
                                          </p:val>
                                        </p:tav>
                                      </p:tavLst>
                                    </p:anim>
                                    <p:anim calcmode="lin" valueType="num">
                                      <p:cBhvr additive="base">
                                        <p:cTn id="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37"/>
                                        </p:tgtEl>
                                        <p:attrNameLst>
                                          <p:attrName>ppt_x</p:attrName>
                                        </p:attrNameLst>
                                      </p:cBhvr>
                                      <p:tavLst>
                                        <p:tav tm="0">
                                          <p:val>
                                            <p:strVal val="ppt_x"/>
                                          </p:val>
                                        </p:tav>
                                        <p:tav tm="100000">
                                          <p:val>
                                            <p:strVal val="ppt_x"/>
                                          </p:val>
                                        </p:tav>
                                      </p:tavLst>
                                    </p:anim>
                                    <p:anim calcmode="lin" valueType="num">
                                      <p:cBhvr additive="base">
                                        <p:cTn id="36" dur="500"/>
                                        <p:tgtEl>
                                          <p:spTgt spid="37"/>
                                        </p:tgtEl>
                                        <p:attrNameLst>
                                          <p:attrName>ppt_y</p:attrName>
                                        </p:attrNameLst>
                                      </p:cBhvr>
                                      <p:tavLst>
                                        <p:tav tm="0">
                                          <p:val>
                                            <p:strVal val="ppt_y"/>
                                          </p:val>
                                        </p:tav>
                                        <p:tav tm="100000">
                                          <p:val>
                                            <p:strVal val="1+ppt_h/2"/>
                                          </p:val>
                                        </p:tav>
                                      </p:tavLst>
                                    </p:anim>
                                    <p:set>
                                      <p:cBhvr>
                                        <p:cTn id="37" dur="1" fill="hold">
                                          <p:stCondLst>
                                            <p:cond delay="499"/>
                                          </p:stCondLst>
                                        </p:cTn>
                                        <p:tgtEl>
                                          <p:spTgt spid="37"/>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39"/>
                                        </p:tgtEl>
                                        <p:attrNameLst>
                                          <p:attrName>ppt_x</p:attrName>
                                        </p:attrNameLst>
                                      </p:cBhvr>
                                      <p:tavLst>
                                        <p:tav tm="0">
                                          <p:val>
                                            <p:strVal val="ppt_x"/>
                                          </p:val>
                                        </p:tav>
                                        <p:tav tm="100000">
                                          <p:val>
                                            <p:strVal val="ppt_x"/>
                                          </p:val>
                                        </p:tav>
                                      </p:tavLst>
                                    </p:anim>
                                    <p:anim calcmode="lin" valueType="num">
                                      <p:cBhvr additive="base">
                                        <p:cTn id="40" dur="500"/>
                                        <p:tgtEl>
                                          <p:spTgt spid="39"/>
                                        </p:tgtEl>
                                        <p:attrNameLst>
                                          <p:attrName>ppt_y</p:attrName>
                                        </p:attrNameLst>
                                      </p:cBhvr>
                                      <p:tavLst>
                                        <p:tav tm="0">
                                          <p:val>
                                            <p:strVal val="ppt_y"/>
                                          </p:val>
                                        </p:tav>
                                        <p:tav tm="100000">
                                          <p:val>
                                            <p:strVal val="1+ppt_h/2"/>
                                          </p:val>
                                        </p:tav>
                                      </p:tavLst>
                                    </p:anim>
                                    <p:set>
                                      <p:cBhvr>
                                        <p:cTn id="41" dur="1" fill="hold">
                                          <p:stCondLst>
                                            <p:cond delay="499"/>
                                          </p:stCondLst>
                                        </p:cTn>
                                        <p:tgtEl>
                                          <p:spTgt spid="39"/>
                                        </p:tgtEl>
                                        <p:attrNameLst>
                                          <p:attrName>style.visibility</p:attrName>
                                        </p:attrNameLst>
                                      </p:cBhvr>
                                      <p:to>
                                        <p:strVal val="hidden"/>
                                      </p:to>
                                    </p:set>
                                  </p:childTnLst>
                                </p:cTn>
                              </p:par>
                            </p:childTnLst>
                          </p:cTn>
                        </p:par>
                        <p:par>
                          <p:cTn id="42" fill="hold">
                            <p:stCondLst>
                              <p:cond delay="500"/>
                            </p:stCondLst>
                            <p:childTnLst>
                              <p:par>
                                <p:cTn id="43" presetID="2" presetClass="entr" presetSubtype="4" fill="hold"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additive="base">
                                        <p:cTn id="45" dur="500" fill="hold"/>
                                        <p:tgtEl>
                                          <p:spTgt spid="41"/>
                                        </p:tgtEl>
                                        <p:attrNameLst>
                                          <p:attrName>ppt_x</p:attrName>
                                        </p:attrNameLst>
                                      </p:cBhvr>
                                      <p:tavLst>
                                        <p:tav tm="0">
                                          <p:val>
                                            <p:strVal val="#ppt_x"/>
                                          </p:val>
                                        </p:tav>
                                        <p:tav tm="100000">
                                          <p:val>
                                            <p:strVal val="#ppt_x"/>
                                          </p:val>
                                        </p:tav>
                                      </p:tavLst>
                                    </p:anim>
                                    <p:anim calcmode="lin" valueType="num">
                                      <p:cBhvr additive="base">
                                        <p:cTn id="46" dur="500" fill="hold"/>
                                        <p:tgtEl>
                                          <p:spTgt spid="4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9" grpId="0"/>
      <p:bldP spid="39" grpId="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8EE455F-9AB3-4222-BD1C-04F860B5B069}"/>
              </a:ext>
            </a:extLst>
          </p:cNvPr>
          <p:cNvSpPr txBox="1"/>
          <p:nvPr/>
        </p:nvSpPr>
        <p:spPr>
          <a:xfrm>
            <a:off x="920115" y="170527"/>
            <a:ext cx="74170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Mount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Marwa</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and Mount Safa</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A395B98-FD67-324F-9E08-04E5C74CF047}"/>
              </a:ext>
            </a:extLst>
          </p:cNvPr>
          <p:cNvSpPr txBox="1"/>
          <p:nvPr/>
        </p:nvSpPr>
        <p:spPr>
          <a:xfrm>
            <a:off x="6247445" y="1417542"/>
            <a:ext cx="548312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Marwa</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&amp; Safa (Mecca)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 are they in Mecca?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 are they only 20 feet high?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 do they Run back-and-forth 7 times?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a:t>
            </a:r>
          </a:p>
        </p:txBody>
      </p:sp>
      <p:pic>
        <p:nvPicPr>
          <p:cNvPr id="5" name="Picture 4" descr="A close up of a rock&#10;&#10;Description automatically generated">
            <a:extLst>
              <a:ext uri="{FF2B5EF4-FFF2-40B4-BE49-F238E27FC236}">
                <a16:creationId xmlns:a16="http://schemas.microsoft.com/office/drawing/2014/main" id="{F5ED4F35-733F-B947-8C5A-39A723ED250E}"/>
              </a:ext>
            </a:extLst>
          </p:cNvPr>
          <p:cNvPicPr>
            <a:picLocks noChangeAspect="1"/>
          </p:cNvPicPr>
          <p:nvPr/>
        </p:nvPicPr>
        <p:blipFill>
          <a:blip r:embed="rId2"/>
          <a:stretch>
            <a:fillRect/>
          </a:stretch>
        </p:blipFill>
        <p:spPr>
          <a:xfrm>
            <a:off x="1383128" y="1841636"/>
            <a:ext cx="6212114" cy="3492364"/>
          </a:xfrm>
          <a:prstGeom prst="rect">
            <a:avLst/>
          </a:prstGeom>
        </p:spPr>
      </p:pic>
      <p:pic>
        <p:nvPicPr>
          <p:cNvPr id="6" name="Picture 5" descr="A picture containing fence, building, green, area&#10;&#10;Description automatically generated">
            <a:extLst>
              <a:ext uri="{FF2B5EF4-FFF2-40B4-BE49-F238E27FC236}">
                <a16:creationId xmlns:a16="http://schemas.microsoft.com/office/drawing/2014/main" id="{753D8AFC-DB16-DC48-A42D-D81B53987F9E}"/>
              </a:ext>
            </a:extLst>
          </p:cNvPr>
          <p:cNvPicPr>
            <a:picLocks noChangeAspect="1"/>
          </p:cNvPicPr>
          <p:nvPr/>
        </p:nvPicPr>
        <p:blipFill>
          <a:blip r:embed="rId3"/>
          <a:stretch>
            <a:fillRect/>
          </a:stretch>
        </p:blipFill>
        <p:spPr>
          <a:xfrm>
            <a:off x="262985" y="2245191"/>
            <a:ext cx="4756622" cy="3236061"/>
          </a:xfrm>
          <a:prstGeom prst="rect">
            <a:avLst/>
          </a:prstGeom>
        </p:spPr>
      </p:pic>
      <p:pic>
        <p:nvPicPr>
          <p:cNvPr id="7" name="Picture 6" descr="A picture containing table, large, sitting, cake&#10;&#10;Description automatically generated">
            <a:extLst>
              <a:ext uri="{FF2B5EF4-FFF2-40B4-BE49-F238E27FC236}">
                <a16:creationId xmlns:a16="http://schemas.microsoft.com/office/drawing/2014/main" id="{1F63BB10-A3DF-8E4D-9DE0-7F1CBD3A92B4}"/>
              </a:ext>
            </a:extLst>
          </p:cNvPr>
          <p:cNvPicPr>
            <a:picLocks noChangeAspect="1"/>
          </p:cNvPicPr>
          <p:nvPr/>
        </p:nvPicPr>
        <p:blipFill>
          <a:blip r:embed="rId4"/>
          <a:stretch>
            <a:fillRect/>
          </a:stretch>
        </p:blipFill>
        <p:spPr>
          <a:xfrm>
            <a:off x="5769805" y="3134258"/>
            <a:ext cx="4309566" cy="3236062"/>
          </a:xfrm>
          <a:prstGeom prst="rect">
            <a:avLst/>
          </a:prstGeom>
        </p:spPr>
      </p:pic>
      <p:pic>
        <p:nvPicPr>
          <p:cNvPr id="8" name="Picture 7" descr="Map&#10;&#10;Description automatically generated">
            <a:extLst>
              <a:ext uri="{FF2B5EF4-FFF2-40B4-BE49-F238E27FC236}">
                <a16:creationId xmlns:a16="http://schemas.microsoft.com/office/drawing/2014/main" id="{A4CDD949-A303-E44C-970F-84E6AE8F55D6}"/>
              </a:ext>
            </a:extLst>
          </p:cNvPr>
          <p:cNvPicPr>
            <a:picLocks noChangeAspect="1"/>
          </p:cNvPicPr>
          <p:nvPr/>
        </p:nvPicPr>
        <p:blipFill>
          <a:blip r:embed="rId5"/>
          <a:stretch>
            <a:fillRect/>
          </a:stretch>
        </p:blipFill>
        <p:spPr>
          <a:xfrm>
            <a:off x="920115" y="1748402"/>
            <a:ext cx="7740530" cy="4118997"/>
          </a:xfrm>
          <a:prstGeom prst="rect">
            <a:avLst/>
          </a:prstGeom>
        </p:spPr>
      </p:pic>
      <p:sp>
        <p:nvSpPr>
          <p:cNvPr id="9" name="TextBox 8">
            <a:extLst>
              <a:ext uri="{FF2B5EF4-FFF2-40B4-BE49-F238E27FC236}">
                <a16:creationId xmlns:a16="http://schemas.microsoft.com/office/drawing/2014/main" id="{8E28A356-686A-E44E-90D5-8BDB2E7FDD40}"/>
              </a:ext>
            </a:extLst>
          </p:cNvPr>
          <p:cNvSpPr txBox="1"/>
          <p:nvPr/>
        </p:nvSpPr>
        <p:spPr>
          <a:xfrm>
            <a:off x="8333756" y="2987673"/>
            <a:ext cx="34912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Marwa</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&amp; Safa (Petra)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But where do they run?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Why here?</a:t>
            </a:r>
          </a:p>
        </p:txBody>
      </p:sp>
      <p:sp>
        <p:nvSpPr>
          <p:cNvPr id="10" name="TextBox 9">
            <a:extLst>
              <a:ext uri="{FF2B5EF4-FFF2-40B4-BE49-F238E27FC236}">
                <a16:creationId xmlns:a16="http://schemas.microsoft.com/office/drawing/2014/main" id="{988E5706-355E-404B-A0F8-7786D71D13E9}"/>
              </a:ext>
            </a:extLst>
          </p:cNvPr>
          <p:cNvSpPr txBox="1"/>
          <p:nvPr/>
        </p:nvSpPr>
        <p:spPr>
          <a:xfrm>
            <a:off x="8837810" y="3134728"/>
            <a:ext cx="349123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70C0"/>
                </a:solidFill>
                <a:effectLst/>
                <a:uLnTx/>
                <a:uFillTx/>
                <a:latin typeface="Calibri" panose="020F0502020204030204"/>
                <a:ea typeface="+mn-ea"/>
                <a:cs typeface="+mn-cs"/>
              </a:rPr>
              <a:t>Marwa</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&amp; Safa (Jerusalem)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Mt. Moriah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Marwa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Mt. Scopus (Safa)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Kidron Valley in-between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These are the original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Marwa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and Safa mountains (and the original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Ka’aba</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1905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2"/>
                                        </p:tgtEl>
                                        <p:attrNameLst>
                                          <p:attrName>ppt_x</p:attrName>
                                        </p:attrNameLst>
                                      </p:cBhvr>
                                      <p:tavLst>
                                        <p:tav tm="0">
                                          <p:val>
                                            <p:strVal val="ppt_x"/>
                                          </p:val>
                                        </p:tav>
                                        <p:tav tm="100000">
                                          <p:val>
                                            <p:strVal val="ppt_x"/>
                                          </p:val>
                                        </p:tav>
                                      </p:tavLst>
                                    </p:anim>
                                    <p:anim calcmode="lin" valueType="num">
                                      <p:cBhvr additive="base">
                                        <p:cTn id="21" dur="500"/>
                                        <p:tgtEl>
                                          <p:spTgt spid="2"/>
                                        </p:tgtEl>
                                        <p:attrNameLst>
                                          <p:attrName>ppt_y</p:attrName>
                                        </p:attrNameLst>
                                      </p:cBhvr>
                                      <p:tavLst>
                                        <p:tav tm="0">
                                          <p:val>
                                            <p:strVal val="ppt_y"/>
                                          </p:val>
                                        </p:tav>
                                        <p:tav tm="100000">
                                          <p:val>
                                            <p:strVal val="1+ppt_h/2"/>
                                          </p:val>
                                        </p:tav>
                                      </p:tavLst>
                                    </p:anim>
                                    <p:set>
                                      <p:cBhvr>
                                        <p:cTn id="22" dur="1" fill="hold">
                                          <p:stCondLst>
                                            <p:cond delay="499"/>
                                          </p:stCondLst>
                                        </p:cTn>
                                        <p:tgtEl>
                                          <p:spTgt spid="2"/>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6"/>
                                        </p:tgtEl>
                                        <p:attrNameLst>
                                          <p:attrName>ppt_x</p:attrName>
                                        </p:attrNameLst>
                                      </p:cBhvr>
                                      <p:tavLst>
                                        <p:tav tm="0">
                                          <p:val>
                                            <p:strVal val="ppt_x"/>
                                          </p:val>
                                        </p:tav>
                                        <p:tav tm="100000">
                                          <p:val>
                                            <p:strVal val="ppt_x"/>
                                          </p:val>
                                        </p:tav>
                                      </p:tavLst>
                                    </p:anim>
                                    <p:anim calcmode="lin" valueType="num">
                                      <p:cBhvr additive="base">
                                        <p:cTn id="25" dur="500"/>
                                        <p:tgtEl>
                                          <p:spTgt spid="6"/>
                                        </p:tgtEl>
                                        <p:attrNameLst>
                                          <p:attrName>ppt_y</p:attrName>
                                        </p:attrNameLst>
                                      </p:cBhvr>
                                      <p:tavLst>
                                        <p:tav tm="0">
                                          <p:val>
                                            <p:strVal val="ppt_y"/>
                                          </p:val>
                                        </p:tav>
                                        <p:tav tm="100000">
                                          <p:val>
                                            <p:strVal val="1+ppt_h/2"/>
                                          </p:val>
                                        </p:tav>
                                      </p:tavLst>
                                    </p:anim>
                                    <p:set>
                                      <p:cBhvr>
                                        <p:cTn id="26" dur="1" fill="hold">
                                          <p:stCondLst>
                                            <p:cond delay="499"/>
                                          </p:stCondLst>
                                        </p:cTn>
                                        <p:tgtEl>
                                          <p:spTgt spid="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7"/>
                                        </p:tgtEl>
                                        <p:attrNameLst>
                                          <p:attrName>ppt_x</p:attrName>
                                        </p:attrNameLst>
                                      </p:cBhvr>
                                      <p:tavLst>
                                        <p:tav tm="0">
                                          <p:val>
                                            <p:strVal val="ppt_x"/>
                                          </p:val>
                                        </p:tav>
                                        <p:tav tm="100000">
                                          <p:val>
                                            <p:strVal val="ppt_x"/>
                                          </p:val>
                                        </p:tav>
                                      </p:tavLst>
                                    </p:anim>
                                    <p:anim calcmode="lin" valueType="num">
                                      <p:cBhvr additive="base">
                                        <p:cTn id="29" dur="500"/>
                                        <p:tgtEl>
                                          <p:spTgt spid="7"/>
                                        </p:tgtEl>
                                        <p:attrNameLst>
                                          <p:attrName>ppt_y</p:attrName>
                                        </p:attrNameLst>
                                      </p:cBhvr>
                                      <p:tavLst>
                                        <p:tav tm="0">
                                          <p:val>
                                            <p:strVal val="ppt_y"/>
                                          </p:val>
                                        </p:tav>
                                        <p:tav tm="100000">
                                          <p:val>
                                            <p:strVal val="1+ppt_h/2"/>
                                          </p:val>
                                        </p:tav>
                                      </p:tavLst>
                                    </p:anim>
                                    <p:set>
                                      <p:cBhvr>
                                        <p:cTn id="30" dur="1" fill="hold">
                                          <p:stCondLst>
                                            <p:cond delay="499"/>
                                          </p:stCondLst>
                                        </p:cTn>
                                        <p:tgtEl>
                                          <p:spTgt spid="7"/>
                                        </p:tgtEl>
                                        <p:attrNameLst>
                                          <p:attrName>style.visibility</p:attrName>
                                        </p:attrNameLst>
                                      </p:cBhvr>
                                      <p:to>
                                        <p:strVal val="hidden"/>
                                      </p:to>
                                    </p:se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additive="base">
                                        <p:cTn id="34" dur="500" fill="hold"/>
                                        <p:tgtEl>
                                          <p:spTgt spid="5"/>
                                        </p:tgtEl>
                                        <p:attrNameLst>
                                          <p:attrName>ppt_x</p:attrName>
                                        </p:attrNameLst>
                                      </p:cBhvr>
                                      <p:tavLst>
                                        <p:tav tm="0">
                                          <p:val>
                                            <p:strVal val="#ppt_x"/>
                                          </p:val>
                                        </p:tav>
                                        <p:tav tm="100000">
                                          <p:val>
                                            <p:strVal val="#ppt_x"/>
                                          </p:val>
                                        </p:tav>
                                      </p:tavLst>
                                    </p:anim>
                                    <p:anim calcmode="lin" valueType="num">
                                      <p:cBhvr additive="base">
                                        <p:cTn id="35" dur="500" fill="hold"/>
                                        <p:tgtEl>
                                          <p:spTgt spid="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5"/>
                                        </p:tgtEl>
                                        <p:attrNameLst>
                                          <p:attrName>ppt_x</p:attrName>
                                        </p:attrNameLst>
                                      </p:cBhvr>
                                      <p:tavLst>
                                        <p:tav tm="0">
                                          <p:val>
                                            <p:strVal val="ppt_x"/>
                                          </p:val>
                                        </p:tav>
                                        <p:tav tm="100000">
                                          <p:val>
                                            <p:strVal val="ppt_x"/>
                                          </p:val>
                                        </p:tav>
                                      </p:tavLst>
                                    </p:anim>
                                    <p:anim calcmode="lin" valueType="num">
                                      <p:cBhvr additive="base">
                                        <p:cTn id="44" dur="500"/>
                                        <p:tgtEl>
                                          <p:spTgt spid="5"/>
                                        </p:tgtEl>
                                        <p:attrNameLst>
                                          <p:attrName>ppt_y</p:attrName>
                                        </p:attrNameLst>
                                      </p:cBhvr>
                                      <p:tavLst>
                                        <p:tav tm="0">
                                          <p:val>
                                            <p:strVal val="ppt_y"/>
                                          </p:val>
                                        </p:tav>
                                        <p:tav tm="100000">
                                          <p:val>
                                            <p:strVal val="1+ppt_h/2"/>
                                          </p:val>
                                        </p:tav>
                                      </p:tavLst>
                                    </p:anim>
                                    <p:set>
                                      <p:cBhvr>
                                        <p:cTn id="45" dur="1" fill="hold">
                                          <p:stCondLst>
                                            <p:cond delay="499"/>
                                          </p:stCondLst>
                                        </p:cTn>
                                        <p:tgtEl>
                                          <p:spTgt spid="5"/>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9"/>
                                        </p:tgtEl>
                                        <p:attrNameLst>
                                          <p:attrName>ppt_x</p:attrName>
                                        </p:attrNameLst>
                                      </p:cBhvr>
                                      <p:tavLst>
                                        <p:tav tm="0">
                                          <p:val>
                                            <p:strVal val="ppt_x"/>
                                          </p:val>
                                        </p:tav>
                                        <p:tav tm="100000">
                                          <p:val>
                                            <p:strVal val="ppt_x"/>
                                          </p:val>
                                        </p:tav>
                                      </p:tavLst>
                                    </p:anim>
                                    <p:anim calcmode="lin" valueType="num">
                                      <p:cBhvr additive="base">
                                        <p:cTn id="48" dur="500"/>
                                        <p:tgtEl>
                                          <p:spTgt spid="9"/>
                                        </p:tgtEl>
                                        <p:attrNameLst>
                                          <p:attrName>ppt_y</p:attrName>
                                        </p:attrNameLst>
                                      </p:cBhvr>
                                      <p:tavLst>
                                        <p:tav tm="0">
                                          <p:val>
                                            <p:strVal val="ppt_y"/>
                                          </p:val>
                                        </p:tav>
                                        <p:tav tm="100000">
                                          <p:val>
                                            <p:strVal val="1+ppt_h/2"/>
                                          </p:val>
                                        </p:tav>
                                      </p:tavLst>
                                    </p:anim>
                                    <p:set>
                                      <p:cBhvr>
                                        <p:cTn id="49" dur="1" fill="hold">
                                          <p:stCondLst>
                                            <p:cond delay="499"/>
                                          </p:stCondLst>
                                        </p:cTn>
                                        <p:tgtEl>
                                          <p:spTgt spid="9"/>
                                        </p:tgtEl>
                                        <p:attrNameLst>
                                          <p:attrName>style.visibility</p:attrName>
                                        </p:attrNameLst>
                                      </p:cBhvr>
                                      <p:to>
                                        <p:strVal val="hidden"/>
                                      </p:to>
                                    </p:set>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D88D45C-3B83-4472-856F-C2DE2B22AE14}"/>
              </a:ext>
            </a:extLst>
          </p:cNvPr>
          <p:cNvPicPr>
            <a:picLocks noChangeAspect="1"/>
          </p:cNvPicPr>
          <p:nvPr/>
        </p:nvPicPr>
        <p:blipFill>
          <a:blip r:embed="rId2"/>
          <a:stretch>
            <a:fillRect/>
          </a:stretch>
        </p:blipFill>
        <p:spPr>
          <a:xfrm>
            <a:off x="2013662" y="1912262"/>
            <a:ext cx="1508001" cy="1101166"/>
          </a:xfrm>
          <a:prstGeom prst="rect">
            <a:avLst/>
          </a:prstGeom>
        </p:spPr>
      </p:pic>
      <p:pic>
        <p:nvPicPr>
          <p:cNvPr id="9" name="Picture 8" descr="A close up of a rock&#10;&#10;Description automatically generated">
            <a:extLst>
              <a:ext uri="{FF2B5EF4-FFF2-40B4-BE49-F238E27FC236}">
                <a16:creationId xmlns:a16="http://schemas.microsoft.com/office/drawing/2014/main" id="{CC1C0291-932E-4DB2-9455-B28BA54C123D}"/>
              </a:ext>
            </a:extLst>
          </p:cNvPr>
          <p:cNvPicPr>
            <a:picLocks noChangeAspect="1"/>
          </p:cNvPicPr>
          <p:nvPr/>
        </p:nvPicPr>
        <p:blipFill>
          <a:blip r:embed="rId3"/>
          <a:stretch>
            <a:fillRect/>
          </a:stretch>
        </p:blipFill>
        <p:spPr>
          <a:xfrm>
            <a:off x="5830446" y="1355784"/>
            <a:ext cx="1849925" cy="1040002"/>
          </a:xfrm>
          <a:prstGeom prst="rect">
            <a:avLst/>
          </a:prstGeom>
        </p:spPr>
      </p:pic>
      <p:pic>
        <p:nvPicPr>
          <p:cNvPr id="10" name="Picture 4" descr="Image result for Water cisterns at Petra&quot;">
            <a:extLst>
              <a:ext uri="{FF2B5EF4-FFF2-40B4-BE49-F238E27FC236}">
                <a16:creationId xmlns:a16="http://schemas.microsoft.com/office/drawing/2014/main" id="{4D237DFD-0836-496C-AB57-D36CE21D9B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885" y="4741125"/>
            <a:ext cx="1455491" cy="966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EE6137A-81CC-46D5-9349-D8ECD7B3CEC6}"/>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123" y="5809322"/>
            <a:ext cx="1071986" cy="907774"/>
          </a:xfrm>
          <a:prstGeom prst="rect">
            <a:avLst/>
          </a:prstGeom>
          <a:noFill/>
          <a:ln>
            <a:noFill/>
          </a:ln>
        </p:spPr>
      </p:pic>
      <p:pic>
        <p:nvPicPr>
          <p:cNvPr id="12" name="Picture 11">
            <a:extLst>
              <a:ext uri="{FF2B5EF4-FFF2-40B4-BE49-F238E27FC236}">
                <a16:creationId xmlns:a16="http://schemas.microsoft.com/office/drawing/2014/main" id="{1C269F02-48BD-4178-B0A1-6D1A5D89389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94362" y="2115319"/>
            <a:ext cx="2001236" cy="1215631"/>
          </a:xfrm>
          <a:prstGeom prst="rect">
            <a:avLst/>
          </a:prstGeom>
          <a:noFill/>
          <a:ln>
            <a:noFill/>
          </a:ln>
        </p:spPr>
      </p:pic>
      <p:sp>
        <p:nvSpPr>
          <p:cNvPr id="13" name="TextBox 12">
            <a:extLst>
              <a:ext uri="{FF2B5EF4-FFF2-40B4-BE49-F238E27FC236}">
                <a16:creationId xmlns:a16="http://schemas.microsoft.com/office/drawing/2014/main" id="{A8EE455F-9AB3-4222-BD1C-04F860B5B069}"/>
              </a:ext>
            </a:extLst>
          </p:cNvPr>
          <p:cNvSpPr txBox="1"/>
          <p:nvPr/>
        </p:nvSpPr>
        <p:spPr>
          <a:xfrm>
            <a:off x="920115" y="170527"/>
            <a:ext cx="74170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5 Stages of the Hajj are all borrowed</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A34E532-68B1-44D3-955A-4392DBA56B26}"/>
              </a:ext>
            </a:extLst>
          </p:cNvPr>
          <p:cNvSpPr txBox="1"/>
          <p:nvPr/>
        </p:nvSpPr>
        <p:spPr>
          <a:xfrm>
            <a:off x="2026019" y="3116503"/>
            <a:ext cx="1647477"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Ka’aba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in Petra</a:t>
            </a:r>
          </a:p>
        </p:txBody>
      </p:sp>
      <p:sp>
        <p:nvSpPr>
          <p:cNvPr id="15" name="TextBox 14">
            <a:extLst>
              <a:ext uri="{FF2B5EF4-FFF2-40B4-BE49-F238E27FC236}">
                <a16:creationId xmlns:a16="http://schemas.microsoft.com/office/drawing/2014/main" id="{F2449EAC-57BE-4FA0-8E19-EC45EFB761B6}"/>
              </a:ext>
            </a:extLst>
          </p:cNvPr>
          <p:cNvSpPr txBox="1"/>
          <p:nvPr/>
        </p:nvSpPr>
        <p:spPr>
          <a:xfrm>
            <a:off x="5784372" y="3825019"/>
            <a:ext cx="2140379" cy="34768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Saafa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and Marwa in Jerusalem</a:t>
            </a:r>
          </a:p>
        </p:txBody>
      </p:sp>
      <p:sp>
        <p:nvSpPr>
          <p:cNvPr id="16" name="TextBox 15">
            <a:extLst>
              <a:ext uri="{FF2B5EF4-FFF2-40B4-BE49-F238E27FC236}">
                <a16:creationId xmlns:a16="http://schemas.microsoft.com/office/drawing/2014/main" id="{9A937B96-6979-4EE6-A0A0-60F5976FE61F}"/>
              </a:ext>
            </a:extLst>
          </p:cNvPr>
          <p:cNvSpPr txBox="1"/>
          <p:nvPr/>
        </p:nvSpPr>
        <p:spPr>
          <a:xfrm>
            <a:off x="9866580" y="3527051"/>
            <a:ext cx="200123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Hill of Arafat in Petra</a:t>
            </a:r>
          </a:p>
        </p:txBody>
      </p:sp>
      <p:sp>
        <p:nvSpPr>
          <p:cNvPr id="17" name="TextBox 16">
            <a:extLst>
              <a:ext uri="{FF2B5EF4-FFF2-40B4-BE49-F238E27FC236}">
                <a16:creationId xmlns:a16="http://schemas.microsoft.com/office/drawing/2014/main" id="{0654CCB7-FA2D-423D-AC1F-8B255B9E7B84}"/>
              </a:ext>
            </a:extLst>
          </p:cNvPr>
          <p:cNvSpPr txBox="1"/>
          <p:nvPr/>
        </p:nvSpPr>
        <p:spPr>
          <a:xfrm>
            <a:off x="2401053" y="6152761"/>
            <a:ext cx="1647477"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1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Jamarat</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in Petra</a:t>
            </a:r>
          </a:p>
        </p:txBody>
      </p:sp>
      <p:sp>
        <p:nvSpPr>
          <p:cNvPr id="18" name="TextBox 17">
            <a:extLst>
              <a:ext uri="{FF2B5EF4-FFF2-40B4-BE49-F238E27FC236}">
                <a16:creationId xmlns:a16="http://schemas.microsoft.com/office/drawing/2014/main" id="{B7C1BD57-701B-4305-8434-3B405066D659}"/>
              </a:ext>
            </a:extLst>
          </p:cNvPr>
          <p:cNvSpPr txBox="1"/>
          <p:nvPr/>
        </p:nvSpPr>
        <p:spPr>
          <a:xfrm>
            <a:off x="5952227" y="5737817"/>
            <a:ext cx="192648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ZamZam</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well in Petra</a:t>
            </a:r>
          </a:p>
        </p:txBody>
      </p:sp>
      <p:pic>
        <p:nvPicPr>
          <p:cNvPr id="20" name="Picture 19" descr="A picture containing indoor, dirty&#10;&#10;Description automatically generated">
            <a:extLst>
              <a:ext uri="{FF2B5EF4-FFF2-40B4-BE49-F238E27FC236}">
                <a16:creationId xmlns:a16="http://schemas.microsoft.com/office/drawing/2014/main" id="{9CC86ABA-4E28-4422-B4A7-A7CA3530F720}"/>
              </a:ext>
            </a:extLst>
          </p:cNvPr>
          <p:cNvPicPr>
            <a:picLocks noChangeAspect="1"/>
          </p:cNvPicPr>
          <p:nvPr/>
        </p:nvPicPr>
        <p:blipFill>
          <a:blip r:embed="rId7"/>
          <a:stretch>
            <a:fillRect/>
          </a:stretch>
        </p:blipFill>
        <p:spPr>
          <a:xfrm>
            <a:off x="8111189" y="4288884"/>
            <a:ext cx="1351293" cy="1871021"/>
          </a:xfrm>
          <a:prstGeom prst="rect">
            <a:avLst/>
          </a:prstGeom>
        </p:spPr>
      </p:pic>
      <p:sp>
        <p:nvSpPr>
          <p:cNvPr id="22" name="TextBox 21">
            <a:extLst>
              <a:ext uri="{FF2B5EF4-FFF2-40B4-BE49-F238E27FC236}">
                <a16:creationId xmlns:a16="http://schemas.microsoft.com/office/drawing/2014/main" id="{7275A084-F95E-40B7-B5D4-3259FC309FE7}"/>
              </a:ext>
            </a:extLst>
          </p:cNvPr>
          <p:cNvSpPr txBox="1"/>
          <p:nvPr/>
        </p:nvSpPr>
        <p:spPr>
          <a:xfrm>
            <a:off x="9555465" y="5841452"/>
            <a:ext cx="2590356"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1"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Black Stone</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 Idolatry!</a:t>
            </a:r>
          </a:p>
        </p:txBody>
      </p:sp>
      <p:pic>
        <p:nvPicPr>
          <p:cNvPr id="23" name="Picture 22" descr="A picture containing indoor, crowd&#10;&#10;Description automatically generated">
            <a:extLst>
              <a:ext uri="{FF2B5EF4-FFF2-40B4-BE49-F238E27FC236}">
                <a16:creationId xmlns:a16="http://schemas.microsoft.com/office/drawing/2014/main" id="{48C6F2D7-C3A7-43C4-B22E-314B89BFCBDA}"/>
              </a:ext>
            </a:extLst>
          </p:cNvPr>
          <p:cNvPicPr>
            <a:picLocks noChangeAspect="1"/>
          </p:cNvPicPr>
          <p:nvPr/>
        </p:nvPicPr>
        <p:blipFill>
          <a:blip r:embed="rId8"/>
          <a:stretch>
            <a:fillRect/>
          </a:stretch>
        </p:blipFill>
        <p:spPr>
          <a:xfrm>
            <a:off x="9606767" y="4288884"/>
            <a:ext cx="2314139" cy="1301703"/>
          </a:xfrm>
          <a:prstGeom prst="rect">
            <a:avLst/>
          </a:prstGeom>
        </p:spPr>
      </p:pic>
      <p:pic>
        <p:nvPicPr>
          <p:cNvPr id="19" name="Picture 18" descr="A picture containing train, track, building, cake&#10;&#10;Description automatically generated">
            <a:extLst>
              <a:ext uri="{FF2B5EF4-FFF2-40B4-BE49-F238E27FC236}">
                <a16:creationId xmlns:a16="http://schemas.microsoft.com/office/drawing/2014/main" id="{2FB79784-25C5-42BB-8407-DB4966EBA301}"/>
              </a:ext>
            </a:extLst>
          </p:cNvPr>
          <p:cNvPicPr>
            <a:picLocks noChangeAspect="1"/>
          </p:cNvPicPr>
          <p:nvPr/>
        </p:nvPicPr>
        <p:blipFill>
          <a:blip r:embed="rId9"/>
          <a:stretch>
            <a:fillRect/>
          </a:stretch>
        </p:blipFill>
        <p:spPr>
          <a:xfrm>
            <a:off x="340324" y="1496691"/>
            <a:ext cx="1584030" cy="831143"/>
          </a:xfrm>
          <a:prstGeom prst="rect">
            <a:avLst/>
          </a:prstGeom>
        </p:spPr>
      </p:pic>
      <p:sp>
        <p:nvSpPr>
          <p:cNvPr id="21" name="TextBox 20">
            <a:extLst>
              <a:ext uri="{FF2B5EF4-FFF2-40B4-BE49-F238E27FC236}">
                <a16:creationId xmlns:a16="http://schemas.microsoft.com/office/drawing/2014/main" id="{2F8FE66E-6C9F-4890-8663-81294D250948}"/>
              </a:ext>
            </a:extLst>
          </p:cNvPr>
          <p:cNvSpPr txBox="1"/>
          <p:nvPr/>
        </p:nvSpPr>
        <p:spPr>
          <a:xfrm>
            <a:off x="321531" y="2428701"/>
            <a:ext cx="1647477"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Ka’aba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in Mecca</a:t>
            </a:r>
          </a:p>
        </p:txBody>
      </p:sp>
      <p:pic>
        <p:nvPicPr>
          <p:cNvPr id="24" name="Picture 23" descr="A picture containing fence, building, green, area&#10;&#10;Description automatically generated">
            <a:extLst>
              <a:ext uri="{FF2B5EF4-FFF2-40B4-BE49-F238E27FC236}">
                <a16:creationId xmlns:a16="http://schemas.microsoft.com/office/drawing/2014/main" id="{D42A504E-184C-49E9-AB20-E912EA2EBB02}"/>
              </a:ext>
            </a:extLst>
          </p:cNvPr>
          <p:cNvPicPr>
            <a:picLocks noChangeAspect="1"/>
          </p:cNvPicPr>
          <p:nvPr/>
        </p:nvPicPr>
        <p:blipFill>
          <a:blip r:embed="rId10"/>
          <a:stretch>
            <a:fillRect/>
          </a:stretch>
        </p:blipFill>
        <p:spPr>
          <a:xfrm>
            <a:off x="3904343" y="1616204"/>
            <a:ext cx="1323439" cy="900372"/>
          </a:xfrm>
          <a:prstGeom prst="rect">
            <a:avLst/>
          </a:prstGeom>
        </p:spPr>
      </p:pic>
      <p:pic>
        <p:nvPicPr>
          <p:cNvPr id="25" name="Picture 24" descr="A picture containing table, large, sitting, cake&#10;&#10;Description automatically generated">
            <a:extLst>
              <a:ext uri="{FF2B5EF4-FFF2-40B4-BE49-F238E27FC236}">
                <a16:creationId xmlns:a16="http://schemas.microsoft.com/office/drawing/2014/main" id="{98D548B7-23C3-4EE4-8FD6-70719BDEC757}"/>
              </a:ext>
            </a:extLst>
          </p:cNvPr>
          <p:cNvPicPr>
            <a:picLocks noChangeAspect="1"/>
          </p:cNvPicPr>
          <p:nvPr/>
        </p:nvPicPr>
        <p:blipFill>
          <a:blip r:embed="rId11"/>
          <a:stretch>
            <a:fillRect/>
          </a:stretch>
        </p:blipFill>
        <p:spPr>
          <a:xfrm>
            <a:off x="3925817" y="2593254"/>
            <a:ext cx="1044376" cy="784224"/>
          </a:xfrm>
          <a:prstGeom prst="rect">
            <a:avLst/>
          </a:prstGeom>
        </p:spPr>
      </p:pic>
      <p:sp>
        <p:nvSpPr>
          <p:cNvPr id="26" name="TextBox 25">
            <a:extLst>
              <a:ext uri="{FF2B5EF4-FFF2-40B4-BE49-F238E27FC236}">
                <a16:creationId xmlns:a16="http://schemas.microsoft.com/office/drawing/2014/main" id="{5A6B8588-4C16-4CA2-862F-B44496811609}"/>
              </a:ext>
            </a:extLst>
          </p:cNvPr>
          <p:cNvSpPr txBox="1"/>
          <p:nvPr/>
        </p:nvSpPr>
        <p:spPr>
          <a:xfrm>
            <a:off x="3655299" y="3530585"/>
            <a:ext cx="1958849"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Saafa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and Marwa in Mecca</a:t>
            </a:r>
          </a:p>
        </p:txBody>
      </p:sp>
      <p:pic>
        <p:nvPicPr>
          <p:cNvPr id="3" name="Picture 2" descr="A picture containing outdoor, mountain, old, hillside&#10;&#10;Description automatically generated">
            <a:extLst>
              <a:ext uri="{FF2B5EF4-FFF2-40B4-BE49-F238E27FC236}">
                <a16:creationId xmlns:a16="http://schemas.microsoft.com/office/drawing/2014/main" id="{15722BDE-1EB2-493B-88DD-364588D7D2B5}"/>
              </a:ext>
            </a:extLst>
          </p:cNvPr>
          <p:cNvPicPr>
            <a:picLocks noChangeAspect="1"/>
          </p:cNvPicPr>
          <p:nvPr/>
        </p:nvPicPr>
        <p:blipFill>
          <a:blip r:embed="rId12"/>
          <a:stretch>
            <a:fillRect/>
          </a:stretch>
        </p:blipFill>
        <p:spPr>
          <a:xfrm>
            <a:off x="501735" y="2959160"/>
            <a:ext cx="1361949" cy="903553"/>
          </a:xfrm>
          <a:prstGeom prst="rect">
            <a:avLst/>
          </a:prstGeom>
        </p:spPr>
      </p:pic>
      <p:sp>
        <p:nvSpPr>
          <p:cNvPr id="27" name="TextBox 26">
            <a:extLst>
              <a:ext uri="{FF2B5EF4-FFF2-40B4-BE49-F238E27FC236}">
                <a16:creationId xmlns:a16="http://schemas.microsoft.com/office/drawing/2014/main" id="{5F288BEB-9B51-42E2-9AC4-10731DDFF28C}"/>
              </a:ext>
            </a:extLst>
          </p:cNvPr>
          <p:cNvSpPr txBox="1"/>
          <p:nvPr/>
        </p:nvSpPr>
        <p:spPr>
          <a:xfrm>
            <a:off x="371882" y="3919684"/>
            <a:ext cx="2234349" cy="334860"/>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Ka’aba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(cube) in Jerusalem</a:t>
            </a:r>
          </a:p>
        </p:txBody>
      </p:sp>
      <p:pic>
        <p:nvPicPr>
          <p:cNvPr id="5" name="Picture 4" descr="Map&#10;&#10;Description automatically generated">
            <a:extLst>
              <a:ext uri="{FF2B5EF4-FFF2-40B4-BE49-F238E27FC236}">
                <a16:creationId xmlns:a16="http://schemas.microsoft.com/office/drawing/2014/main" id="{96CB3263-42A7-411F-9EDD-A0B4A67A698B}"/>
              </a:ext>
            </a:extLst>
          </p:cNvPr>
          <p:cNvPicPr>
            <a:picLocks noChangeAspect="1"/>
          </p:cNvPicPr>
          <p:nvPr/>
        </p:nvPicPr>
        <p:blipFill>
          <a:blip r:embed="rId13"/>
          <a:stretch>
            <a:fillRect/>
          </a:stretch>
        </p:blipFill>
        <p:spPr>
          <a:xfrm>
            <a:off x="5800586" y="2770047"/>
            <a:ext cx="1794656" cy="954997"/>
          </a:xfrm>
          <a:prstGeom prst="rect">
            <a:avLst/>
          </a:prstGeom>
        </p:spPr>
      </p:pic>
      <p:sp>
        <p:nvSpPr>
          <p:cNvPr id="28" name="TextBox 27">
            <a:extLst>
              <a:ext uri="{FF2B5EF4-FFF2-40B4-BE49-F238E27FC236}">
                <a16:creationId xmlns:a16="http://schemas.microsoft.com/office/drawing/2014/main" id="{1FA326E3-B450-463D-B10D-A990651D6566}"/>
              </a:ext>
            </a:extLst>
          </p:cNvPr>
          <p:cNvSpPr txBox="1"/>
          <p:nvPr/>
        </p:nvSpPr>
        <p:spPr>
          <a:xfrm>
            <a:off x="5965902" y="2471198"/>
            <a:ext cx="1958849"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Saafa</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and Marwa in Petra</a:t>
            </a:r>
          </a:p>
        </p:txBody>
      </p:sp>
      <p:pic>
        <p:nvPicPr>
          <p:cNvPr id="29" name="Picture 5" descr="HajjMercyMt2">
            <a:extLst>
              <a:ext uri="{FF2B5EF4-FFF2-40B4-BE49-F238E27FC236}">
                <a16:creationId xmlns:a16="http://schemas.microsoft.com/office/drawing/2014/main" id="{B9A86387-30AD-41E6-90C9-2EE05A50729D}"/>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25000"/>
                    </a14:imgEffect>
                  </a14:imgLayer>
                </a14:imgProps>
              </a:ext>
            </a:extLst>
          </a:blip>
          <a:srcRect/>
          <a:stretch>
            <a:fillRect/>
          </a:stretch>
        </p:blipFill>
        <p:spPr bwMode="auto">
          <a:xfrm>
            <a:off x="8057959" y="1144809"/>
            <a:ext cx="1695334" cy="138801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0" name="TextBox 29">
            <a:extLst>
              <a:ext uri="{FF2B5EF4-FFF2-40B4-BE49-F238E27FC236}">
                <a16:creationId xmlns:a16="http://schemas.microsoft.com/office/drawing/2014/main" id="{83278E2E-50C2-47FB-92FC-F67D864D3516}"/>
              </a:ext>
            </a:extLst>
          </p:cNvPr>
          <p:cNvSpPr txBox="1"/>
          <p:nvPr/>
        </p:nvSpPr>
        <p:spPr>
          <a:xfrm>
            <a:off x="7940098" y="2664726"/>
            <a:ext cx="2001235"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Hill of Arafat in Mecca</a:t>
            </a:r>
          </a:p>
        </p:txBody>
      </p:sp>
      <p:pic>
        <p:nvPicPr>
          <p:cNvPr id="7" name="Picture 6" descr="A picture containing text&#10;&#10;Description automatically generated">
            <a:extLst>
              <a:ext uri="{FF2B5EF4-FFF2-40B4-BE49-F238E27FC236}">
                <a16:creationId xmlns:a16="http://schemas.microsoft.com/office/drawing/2014/main" id="{067F9D51-7E73-4027-BD52-41321F3201F1}"/>
              </a:ext>
            </a:extLst>
          </p:cNvPr>
          <p:cNvPicPr>
            <a:picLocks noChangeAspect="1"/>
          </p:cNvPicPr>
          <p:nvPr/>
        </p:nvPicPr>
        <p:blipFill>
          <a:blip r:embed="rId16"/>
          <a:stretch>
            <a:fillRect/>
          </a:stretch>
        </p:blipFill>
        <p:spPr>
          <a:xfrm>
            <a:off x="282618" y="4267648"/>
            <a:ext cx="2069486" cy="1149311"/>
          </a:xfrm>
          <a:prstGeom prst="rect">
            <a:avLst/>
          </a:prstGeom>
        </p:spPr>
      </p:pic>
      <p:sp>
        <p:nvSpPr>
          <p:cNvPr id="31" name="TextBox 30">
            <a:extLst>
              <a:ext uri="{FF2B5EF4-FFF2-40B4-BE49-F238E27FC236}">
                <a16:creationId xmlns:a16="http://schemas.microsoft.com/office/drawing/2014/main" id="{7D0C43C5-0BCC-4016-B070-6ED12F85394E}"/>
              </a:ext>
            </a:extLst>
          </p:cNvPr>
          <p:cNvSpPr txBox="1"/>
          <p:nvPr/>
        </p:nvSpPr>
        <p:spPr>
          <a:xfrm>
            <a:off x="335205" y="5492216"/>
            <a:ext cx="1823612" cy="392805"/>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3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Jamarats</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in Mecca</a:t>
            </a:r>
          </a:p>
        </p:txBody>
      </p:sp>
      <p:pic>
        <p:nvPicPr>
          <p:cNvPr id="33" name="Picture 32" descr="A close-up of a tunnel&#10;&#10;Description automatically generated with low confidence">
            <a:extLst>
              <a:ext uri="{FF2B5EF4-FFF2-40B4-BE49-F238E27FC236}">
                <a16:creationId xmlns:a16="http://schemas.microsoft.com/office/drawing/2014/main" id="{DA6036BC-352A-40B3-8B40-8704CB6C2275}"/>
              </a:ext>
            </a:extLst>
          </p:cNvPr>
          <p:cNvPicPr>
            <a:picLocks noChangeAspect="1"/>
          </p:cNvPicPr>
          <p:nvPr/>
        </p:nvPicPr>
        <p:blipFill>
          <a:blip r:embed="rId17"/>
          <a:stretch>
            <a:fillRect/>
          </a:stretch>
        </p:blipFill>
        <p:spPr>
          <a:xfrm>
            <a:off x="4253709" y="4281511"/>
            <a:ext cx="1455491" cy="960285"/>
          </a:xfrm>
          <a:prstGeom prst="rect">
            <a:avLst/>
          </a:prstGeom>
        </p:spPr>
      </p:pic>
      <p:sp>
        <p:nvSpPr>
          <p:cNvPr id="34" name="TextBox 33">
            <a:extLst>
              <a:ext uri="{FF2B5EF4-FFF2-40B4-BE49-F238E27FC236}">
                <a16:creationId xmlns:a16="http://schemas.microsoft.com/office/drawing/2014/main" id="{F49B0CEA-B41A-4707-9032-BA291198893D}"/>
              </a:ext>
            </a:extLst>
          </p:cNvPr>
          <p:cNvSpPr txBox="1"/>
          <p:nvPr/>
        </p:nvSpPr>
        <p:spPr>
          <a:xfrm>
            <a:off x="4165242" y="5269742"/>
            <a:ext cx="192648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ZamZam</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well in Mecca</a:t>
            </a:r>
          </a:p>
        </p:txBody>
      </p:sp>
      <p:pic>
        <p:nvPicPr>
          <p:cNvPr id="4" name="Picture 3" descr="A picture containing outdoor, step, stair, cement&#10;&#10;Description automatically generated">
            <a:extLst>
              <a:ext uri="{FF2B5EF4-FFF2-40B4-BE49-F238E27FC236}">
                <a16:creationId xmlns:a16="http://schemas.microsoft.com/office/drawing/2014/main" id="{45E267A9-EEB8-5840-8D36-06B4BBF5DFB8}"/>
              </a:ext>
            </a:extLst>
          </p:cNvPr>
          <p:cNvPicPr>
            <a:picLocks noChangeAspect="1"/>
          </p:cNvPicPr>
          <p:nvPr/>
        </p:nvPicPr>
        <p:blipFill>
          <a:blip r:embed="rId18"/>
          <a:stretch>
            <a:fillRect/>
          </a:stretch>
        </p:blipFill>
        <p:spPr>
          <a:xfrm>
            <a:off x="4614795" y="5564176"/>
            <a:ext cx="813055" cy="1087309"/>
          </a:xfrm>
          <a:prstGeom prst="rect">
            <a:avLst/>
          </a:prstGeom>
        </p:spPr>
      </p:pic>
      <p:sp>
        <p:nvSpPr>
          <p:cNvPr id="35" name="TextBox 34">
            <a:extLst>
              <a:ext uri="{FF2B5EF4-FFF2-40B4-BE49-F238E27FC236}">
                <a16:creationId xmlns:a16="http://schemas.microsoft.com/office/drawing/2014/main" id="{08C5F60F-5341-A14D-9ED8-B6D0E02514D1}"/>
              </a:ext>
            </a:extLst>
          </p:cNvPr>
          <p:cNvSpPr txBox="1"/>
          <p:nvPr/>
        </p:nvSpPr>
        <p:spPr>
          <a:xfrm>
            <a:off x="5427850" y="6205893"/>
            <a:ext cx="133630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The Pool of Siloam</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In Jerusalem</a:t>
            </a:r>
          </a:p>
        </p:txBody>
      </p:sp>
      <p:pic>
        <p:nvPicPr>
          <p:cNvPr id="6" name="Picture 5">
            <a:extLst>
              <a:ext uri="{FF2B5EF4-FFF2-40B4-BE49-F238E27FC236}">
                <a16:creationId xmlns:a16="http://schemas.microsoft.com/office/drawing/2014/main" id="{49F50C01-A09A-B190-35BB-AF0EB8270C6B}"/>
              </a:ext>
            </a:extLst>
          </p:cNvPr>
          <p:cNvPicPr>
            <a:picLocks noChangeAspect="1"/>
          </p:cNvPicPr>
          <p:nvPr/>
        </p:nvPicPr>
        <p:blipFill>
          <a:blip r:embed="rId19"/>
          <a:stretch>
            <a:fillRect/>
          </a:stretch>
        </p:blipFill>
        <p:spPr>
          <a:xfrm>
            <a:off x="2468344" y="4172699"/>
            <a:ext cx="1624534" cy="1000976"/>
          </a:xfrm>
          <a:prstGeom prst="rect">
            <a:avLst/>
          </a:prstGeom>
        </p:spPr>
      </p:pic>
      <p:sp>
        <p:nvSpPr>
          <p:cNvPr id="32" name="TextBox 31">
            <a:extLst>
              <a:ext uri="{FF2B5EF4-FFF2-40B4-BE49-F238E27FC236}">
                <a16:creationId xmlns:a16="http://schemas.microsoft.com/office/drawing/2014/main" id="{2571F971-AC74-6A35-484B-1DD76106E29B}"/>
              </a:ext>
            </a:extLst>
          </p:cNvPr>
          <p:cNvSpPr txBox="1"/>
          <p:nvPr/>
        </p:nvSpPr>
        <p:spPr>
          <a:xfrm>
            <a:off x="2449387" y="5317016"/>
            <a:ext cx="1647477" cy="294434"/>
          </a:xfrm>
          <a:prstGeom prst="rect">
            <a:avLst/>
          </a:prstGeom>
          <a:noFill/>
        </p:spPr>
        <p:txBody>
          <a:bodyPr wrap="square" rtlCol="0">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lang="en-IE" sz="1200" dirty="0">
                <a:solidFill>
                  <a:srgbClr val="000000"/>
                </a:solidFill>
                <a:highlight>
                  <a:srgbClr val="F3F5FF"/>
                </a:highlight>
                <a:latin typeface="Calibri" panose="020F0502020204030204"/>
              </a:rPr>
              <a:t>Up to 1980 on </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1 </a:t>
            </a:r>
            <a:r>
              <a:rPr kumimoji="0" lang="en-IE" sz="1200" b="0" i="0" u="none" strike="noStrike" kern="1200" cap="none" spc="0" normalizeH="0" baseline="0" noProof="0" dirty="0" err="1">
                <a:ln>
                  <a:noFill/>
                </a:ln>
                <a:solidFill>
                  <a:srgbClr val="000000"/>
                </a:solidFill>
                <a:effectLst/>
                <a:highlight>
                  <a:srgbClr val="F3F5FF"/>
                </a:highlight>
                <a:uLnTx/>
                <a:uFillTx/>
                <a:latin typeface="Calibri" panose="020F0502020204030204"/>
                <a:ea typeface="+mn-ea"/>
                <a:cs typeface="+mn-cs"/>
              </a:rPr>
              <a:t>Jamarat</a:t>
            </a: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in Mecca</a:t>
            </a:r>
          </a:p>
        </p:txBody>
      </p:sp>
    </p:spTree>
    <p:extLst>
      <p:ext uri="{BB962C8B-B14F-4D97-AF65-F5344CB8AC3E}">
        <p14:creationId xmlns:p14="http://schemas.microsoft.com/office/powerpoint/2010/main" val="975392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FF9D21-4691-42BE-920F-6027CB416095}"/>
              </a:ext>
            </a:extLst>
          </p:cNvPr>
          <p:cNvSpPr txBox="1"/>
          <p:nvPr/>
        </p:nvSpPr>
        <p:spPr>
          <a:xfrm>
            <a:off x="280536" y="7382"/>
            <a:ext cx="116413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6 CONCLUSIONS CONCERNING MECCA’S HISTORICAL PROBLEMS</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Map&#10;&#10;Description automatically generated">
            <a:extLst>
              <a:ext uri="{FF2B5EF4-FFF2-40B4-BE49-F238E27FC236}">
                <a16:creationId xmlns:a16="http://schemas.microsoft.com/office/drawing/2014/main" id="{8CF5425D-7218-4A7F-8C4C-C49FC6BAB07D}"/>
              </a:ext>
            </a:extLst>
          </p:cNvPr>
          <p:cNvPicPr>
            <a:picLocks noChangeAspect="1"/>
          </p:cNvPicPr>
          <p:nvPr/>
        </p:nvPicPr>
        <p:blipFill>
          <a:blip r:embed="rId2"/>
          <a:stretch>
            <a:fillRect/>
          </a:stretch>
        </p:blipFill>
        <p:spPr>
          <a:xfrm>
            <a:off x="369679" y="3640371"/>
            <a:ext cx="3251283" cy="1830789"/>
          </a:xfrm>
          <a:prstGeom prst="rect">
            <a:avLst/>
          </a:prstGeom>
        </p:spPr>
      </p:pic>
      <p:pic>
        <p:nvPicPr>
          <p:cNvPr id="15" name="Picture 14" descr="Map&#10;&#10;Description automatically generated">
            <a:extLst>
              <a:ext uri="{FF2B5EF4-FFF2-40B4-BE49-F238E27FC236}">
                <a16:creationId xmlns:a16="http://schemas.microsoft.com/office/drawing/2014/main" id="{C4AA6C80-D7D6-42A0-8860-BA46A3EEACF8}"/>
              </a:ext>
            </a:extLst>
          </p:cNvPr>
          <p:cNvPicPr>
            <a:picLocks noChangeAspect="1"/>
          </p:cNvPicPr>
          <p:nvPr/>
        </p:nvPicPr>
        <p:blipFill>
          <a:blip r:embed="rId3"/>
          <a:stretch>
            <a:fillRect/>
          </a:stretch>
        </p:blipFill>
        <p:spPr>
          <a:xfrm>
            <a:off x="8246768" y="1476956"/>
            <a:ext cx="3251283" cy="1820151"/>
          </a:xfrm>
          <a:prstGeom prst="rect">
            <a:avLst/>
          </a:prstGeom>
        </p:spPr>
      </p:pic>
      <p:sp>
        <p:nvSpPr>
          <p:cNvPr id="17" name="TextBox 16">
            <a:extLst>
              <a:ext uri="{FF2B5EF4-FFF2-40B4-BE49-F238E27FC236}">
                <a16:creationId xmlns:a16="http://schemas.microsoft.com/office/drawing/2014/main" id="{CB5A771D-E7B5-4328-A54A-C98C1415E0B3}"/>
              </a:ext>
            </a:extLst>
          </p:cNvPr>
          <p:cNvSpPr txBox="1"/>
          <p:nvPr/>
        </p:nvSpPr>
        <p:spPr>
          <a:xfrm>
            <a:off x="253084" y="5532164"/>
            <a:ext cx="3785680"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Crone Debunked the land-based trade via Mecca (1983)</a:t>
            </a:r>
          </a:p>
        </p:txBody>
      </p:sp>
      <p:sp>
        <p:nvSpPr>
          <p:cNvPr id="18" name="TextBox 17">
            <a:extLst>
              <a:ext uri="{FF2B5EF4-FFF2-40B4-BE49-F238E27FC236}">
                <a16:creationId xmlns:a16="http://schemas.microsoft.com/office/drawing/2014/main" id="{F03834B3-B26F-4A3C-8339-1F46D4491D71}"/>
              </a:ext>
            </a:extLst>
          </p:cNvPr>
          <p:cNvSpPr txBox="1"/>
          <p:nvPr/>
        </p:nvSpPr>
        <p:spPr>
          <a:xfrm>
            <a:off x="4234270" y="5560265"/>
            <a:ext cx="358723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We Debunked the sea-based trade via Mecca (2021)</a:t>
            </a:r>
          </a:p>
        </p:txBody>
      </p:sp>
      <p:sp>
        <p:nvSpPr>
          <p:cNvPr id="20" name="TextBox 19">
            <a:extLst>
              <a:ext uri="{FF2B5EF4-FFF2-40B4-BE49-F238E27FC236}">
                <a16:creationId xmlns:a16="http://schemas.microsoft.com/office/drawing/2014/main" id="{4AED11FA-A2E8-4E49-87F5-6DB0165966B7}"/>
              </a:ext>
            </a:extLst>
          </p:cNvPr>
          <p:cNvSpPr txBox="1"/>
          <p:nvPr/>
        </p:nvSpPr>
        <p:spPr>
          <a:xfrm>
            <a:off x="8187288" y="3310192"/>
            <a:ext cx="358723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Gibson introduced all Qiblas facing Petra (2011-2017)</a:t>
            </a:r>
          </a:p>
        </p:txBody>
      </p:sp>
      <p:pic>
        <p:nvPicPr>
          <p:cNvPr id="22" name="Picture 21" descr="Graphical user interface&#10;&#10;Description automatically generated">
            <a:extLst>
              <a:ext uri="{FF2B5EF4-FFF2-40B4-BE49-F238E27FC236}">
                <a16:creationId xmlns:a16="http://schemas.microsoft.com/office/drawing/2014/main" id="{30B5245D-1751-4AB6-A5AB-A7532AD8C21E}"/>
              </a:ext>
            </a:extLst>
          </p:cNvPr>
          <p:cNvPicPr>
            <a:picLocks noChangeAspect="1"/>
          </p:cNvPicPr>
          <p:nvPr/>
        </p:nvPicPr>
        <p:blipFill>
          <a:blip r:embed="rId4"/>
          <a:stretch>
            <a:fillRect/>
          </a:stretch>
        </p:blipFill>
        <p:spPr>
          <a:xfrm>
            <a:off x="8334632" y="3640371"/>
            <a:ext cx="3587232" cy="2015286"/>
          </a:xfrm>
          <a:prstGeom prst="rect">
            <a:avLst/>
          </a:prstGeom>
        </p:spPr>
      </p:pic>
      <p:sp>
        <p:nvSpPr>
          <p:cNvPr id="23" name="TextBox 22">
            <a:extLst>
              <a:ext uri="{FF2B5EF4-FFF2-40B4-BE49-F238E27FC236}">
                <a16:creationId xmlns:a16="http://schemas.microsoft.com/office/drawing/2014/main" id="{7DA60332-7488-4706-B3C1-8E0FADA7155F}"/>
              </a:ext>
            </a:extLst>
          </p:cNvPr>
          <p:cNvSpPr txBox="1"/>
          <p:nvPr/>
        </p:nvSpPr>
        <p:spPr>
          <a:xfrm>
            <a:off x="8246768" y="5532164"/>
            <a:ext cx="3587232"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Gibson debunked the 5 stages of the Hajj in Mecca</a:t>
            </a:r>
          </a:p>
        </p:txBody>
      </p:sp>
      <p:sp>
        <p:nvSpPr>
          <p:cNvPr id="28" name="TextBox 27">
            <a:extLst>
              <a:ext uri="{FF2B5EF4-FFF2-40B4-BE49-F238E27FC236}">
                <a16:creationId xmlns:a16="http://schemas.microsoft.com/office/drawing/2014/main" id="{FE3ED30F-D080-484E-B377-FAD948827185}"/>
              </a:ext>
            </a:extLst>
          </p:cNvPr>
          <p:cNvSpPr txBox="1"/>
          <p:nvPr/>
        </p:nvSpPr>
        <p:spPr>
          <a:xfrm>
            <a:off x="358000" y="5788877"/>
            <a:ext cx="10490806" cy="30830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2400" b="1" i="0" u="none" strike="noStrike" kern="1200" cap="none" spc="0" normalizeH="0" baseline="0" noProof="0" dirty="0">
                <a:ln>
                  <a:noFill/>
                </a:ln>
                <a:solidFill>
                  <a:srgbClr val="0070C0"/>
                </a:solidFill>
                <a:effectLst/>
                <a:highlight>
                  <a:srgbClr val="F3F5FF"/>
                </a:highlight>
                <a:uLnTx/>
                <a:uFillTx/>
                <a:latin typeface="Calibri" panose="020F0502020204030204"/>
                <a:ea typeface="+mn-ea"/>
                <a:cs typeface="+mn-cs"/>
              </a:rPr>
              <a:t>Conclusion</a:t>
            </a:r>
            <a:r>
              <a:rPr kumimoji="0" lang="en-IE" sz="2400" b="1"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 Though Mecca has existed since Adam and Eve (Surah 7:24), there</a:t>
            </a:r>
            <a:r>
              <a:rPr kumimoji="0" lang="en-IE" sz="2400" b="1" i="0" u="none" strike="noStrike" kern="1200" cap="none" spc="0" normalizeH="0" noProof="0" dirty="0">
                <a:ln>
                  <a:noFill/>
                </a:ln>
                <a:solidFill>
                  <a:srgbClr val="000000"/>
                </a:solidFill>
                <a:effectLst/>
                <a:highlight>
                  <a:srgbClr val="F3F5FF"/>
                </a:highlight>
                <a:uLnTx/>
                <a:uFillTx/>
                <a:latin typeface="Calibri" panose="020F0502020204030204"/>
                <a:ea typeface="+mn-ea"/>
                <a:cs typeface="+mn-cs"/>
              </a:rPr>
              <a:t> i</a:t>
            </a:r>
            <a:r>
              <a:rPr kumimoji="0" lang="en-IE" sz="2400" b="1"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s no evidence of it anywhere until 741 AD, and everything we now find in Mecca, we could previously find in Petra…and now, even earlier in Jerusalem!</a:t>
            </a:r>
          </a:p>
        </p:txBody>
      </p:sp>
      <p:pic>
        <p:nvPicPr>
          <p:cNvPr id="30" name="Picture 29" descr="Map&#10;&#10;Description automatically generated">
            <a:extLst>
              <a:ext uri="{FF2B5EF4-FFF2-40B4-BE49-F238E27FC236}">
                <a16:creationId xmlns:a16="http://schemas.microsoft.com/office/drawing/2014/main" id="{32EF3967-ED58-4451-ADC3-EC4BD6B39535}"/>
              </a:ext>
            </a:extLst>
          </p:cNvPr>
          <p:cNvPicPr>
            <a:picLocks noChangeAspect="1"/>
          </p:cNvPicPr>
          <p:nvPr/>
        </p:nvPicPr>
        <p:blipFill>
          <a:blip r:embed="rId5"/>
          <a:stretch>
            <a:fillRect/>
          </a:stretch>
        </p:blipFill>
        <p:spPr>
          <a:xfrm>
            <a:off x="4278584" y="3643676"/>
            <a:ext cx="3417753" cy="1827484"/>
          </a:xfrm>
          <a:prstGeom prst="rect">
            <a:avLst/>
          </a:prstGeom>
        </p:spPr>
      </p:pic>
      <p:pic>
        <p:nvPicPr>
          <p:cNvPr id="32" name="Picture 31" descr="Diagram&#10;&#10;Description automatically generated">
            <a:extLst>
              <a:ext uri="{FF2B5EF4-FFF2-40B4-BE49-F238E27FC236}">
                <a16:creationId xmlns:a16="http://schemas.microsoft.com/office/drawing/2014/main" id="{E87753CF-84C2-45ED-8263-8B11AF5E71F5}"/>
              </a:ext>
            </a:extLst>
          </p:cNvPr>
          <p:cNvPicPr>
            <a:picLocks noChangeAspect="1"/>
          </p:cNvPicPr>
          <p:nvPr/>
        </p:nvPicPr>
        <p:blipFill>
          <a:blip r:embed="rId6"/>
          <a:stretch>
            <a:fillRect/>
          </a:stretch>
        </p:blipFill>
        <p:spPr>
          <a:xfrm>
            <a:off x="4278584" y="1486264"/>
            <a:ext cx="3251283" cy="1824597"/>
          </a:xfrm>
          <a:prstGeom prst="rect">
            <a:avLst/>
          </a:prstGeom>
        </p:spPr>
      </p:pic>
      <p:sp>
        <p:nvSpPr>
          <p:cNvPr id="33" name="TextBox 32">
            <a:extLst>
              <a:ext uri="{FF2B5EF4-FFF2-40B4-BE49-F238E27FC236}">
                <a16:creationId xmlns:a16="http://schemas.microsoft.com/office/drawing/2014/main" id="{80719337-D92E-47BE-820B-BC62D6FF148E}"/>
              </a:ext>
            </a:extLst>
          </p:cNvPr>
          <p:cNvSpPr txBox="1"/>
          <p:nvPr/>
        </p:nvSpPr>
        <p:spPr>
          <a:xfrm>
            <a:off x="4203160" y="3310861"/>
            <a:ext cx="3785680"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Crone couldn’t find any Maps with Mecca until 900 AD</a:t>
            </a:r>
          </a:p>
        </p:txBody>
      </p:sp>
      <p:pic>
        <p:nvPicPr>
          <p:cNvPr id="3" name="Picture 2" descr="Graphical user interface, text&#10;&#10;Description automatically generated">
            <a:extLst>
              <a:ext uri="{FF2B5EF4-FFF2-40B4-BE49-F238E27FC236}">
                <a16:creationId xmlns:a16="http://schemas.microsoft.com/office/drawing/2014/main" id="{96FBEB07-3249-7741-ABDD-7381462317FA}"/>
              </a:ext>
            </a:extLst>
          </p:cNvPr>
          <p:cNvPicPr>
            <a:picLocks noChangeAspect="1"/>
          </p:cNvPicPr>
          <p:nvPr/>
        </p:nvPicPr>
        <p:blipFill>
          <a:blip r:embed="rId7"/>
          <a:stretch>
            <a:fillRect/>
          </a:stretch>
        </p:blipFill>
        <p:spPr>
          <a:xfrm>
            <a:off x="388244" y="1504456"/>
            <a:ext cx="3173439" cy="1778082"/>
          </a:xfrm>
          <a:prstGeom prst="rect">
            <a:avLst/>
          </a:prstGeom>
        </p:spPr>
      </p:pic>
      <p:sp>
        <p:nvSpPr>
          <p:cNvPr id="16" name="TextBox 15">
            <a:extLst>
              <a:ext uri="{FF2B5EF4-FFF2-40B4-BE49-F238E27FC236}">
                <a16:creationId xmlns:a16="http://schemas.microsoft.com/office/drawing/2014/main" id="{5EAEFD7A-8687-C442-9183-8D202BE1241B}"/>
              </a:ext>
            </a:extLst>
          </p:cNvPr>
          <p:cNvSpPr txBox="1"/>
          <p:nvPr/>
        </p:nvSpPr>
        <p:spPr>
          <a:xfrm>
            <a:off x="417480" y="3295516"/>
            <a:ext cx="3785680" cy="294434"/>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200" b="0" i="0" u="none" strike="noStrike" kern="1200" cap="none" spc="0" normalizeH="0" baseline="0" noProof="0" dirty="0">
                <a:ln>
                  <a:noFill/>
                </a:ln>
                <a:solidFill>
                  <a:srgbClr val="000000"/>
                </a:solidFill>
                <a:effectLst/>
                <a:highlight>
                  <a:srgbClr val="F3F5FF"/>
                </a:highlight>
                <a:uLnTx/>
                <a:uFillTx/>
                <a:latin typeface="Calibri" panose="020F0502020204030204"/>
                <a:ea typeface="+mn-ea"/>
                <a:cs typeface="+mn-cs"/>
              </a:rPr>
              <a:t>No-one could find Mecca placed in the Qur’an</a:t>
            </a:r>
          </a:p>
        </p:txBody>
      </p:sp>
    </p:spTree>
    <p:extLst>
      <p:ext uri="{BB962C8B-B14F-4D97-AF65-F5344CB8AC3E}">
        <p14:creationId xmlns:p14="http://schemas.microsoft.com/office/powerpoint/2010/main" val="4077212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2CF6-1D5E-4DFA-902C-DE67456B1C6D}"/>
              </a:ext>
            </a:extLst>
          </p:cNvPr>
          <p:cNvSpPr>
            <a:spLocks noGrp="1"/>
          </p:cNvSpPr>
          <p:nvPr>
            <p:ph type="ctrTitle"/>
          </p:nvPr>
        </p:nvSpPr>
        <p:spPr/>
        <p:txBody>
          <a:bodyPr/>
          <a:lstStyle/>
          <a:p>
            <a:r>
              <a:rPr lang="en-US" dirty="0"/>
              <a:t>3) THE PROBLEM WITH EARLY ISLAM</a:t>
            </a:r>
            <a:endParaRPr lang="en-GB" dirty="0"/>
          </a:p>
        </p:txBody>
      </p:sp>
      <p:sp>
        <p:nvSpPr>
          <p:cNvPr id="3" name="Subtitle 2">
            <a:extLst>
              <a:ext uri="{FF2B5EF4-FFF2-40B4-BE49-F238E27FC236}">
                <a16:creationId xmlns:a16="http://schemas.microsoft.com/office/drawing/2014/main" id="{9C51B5EB-5C01-41D0-828E-5D90198D450B}"/>
              </a:ext>
            </a:extLst>
          </p:cNvPr>
          <p:cNvSpPr>
            <a:spLocks noGrp="1"/>
          </p:cNvSpPr>
          <p:nvPr>
            <p:ph type="subTitle" idx="1"/>
          </p:nvPr>
        </p:nvSpPr>
        <p:spPr/>
        <p:txBody>
          <a:bodyPr/>
          <a:lstStyle/>
          <a:p>
            <a:r>
              <a:rPr lang="en-US" dirty="0"/>
              <a:t>Just follow the evidence on the ground</a:t>
            </a:r>
            <a:endParaRPr lang="en-GB" dirty="0"/>
          </a:p>
        </p:txBody>
      </p:sp>
    </p:spTree>
    <p:extLst>
      <p:ext uri="{BB962C8B-B14F-4D97-AF65-F5344CB8AC3E}">
        <p14:creationId xmlns:p14="http://schemas.microsoft.com/office/powerpoint/2010/main" val="179841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249" y="174041"/>
            <a:ext cx="11746669" cy="548577"/>
          </a:xfrm>
        </p:spPr>
        <p:txBody>
          <a:bodyPr>
            <a:normAutofit fontScale="90000"/>
          </a:bodyPr>
          <a:lstStyle/>
          <a:p>
            <a:r>
              <a:rPr lang="en-US" sz="3200" dirty="0">
                <a:solidFill>
                  <a:schemeClr val="bg1"/>
                </a:solidFill>
              </a:rPr>
              <a:t>Starting with coins, note where the 7</a:t>
            </a:r>
            <a:r>
              <a:rPr lang="en-US" sz="3200" baseline="30000" dirty="0">
                <a:solidFill>
                  <a:schemeClr val="bg1"/>
                </a:solidFill>
              </a:rPr>
              <a:t>th</a:t>
            </a:r>
            <a:r>
              <a:rPr lang="en-US" sz="3200" dirty="0">
                <a:solidFill>
                  <a:schemeClr val="bg1"/>
                </a:solidFill>
              </a:rPr>
              <a:t> c. </a:t>
            </a:r>
            <a:r>
              <a:rPr lang="en-US" sz="3200" u="sng" dirty="0">
                <a:solidFill>
                  <a:schemeClr val="bg1"/>
                </a:solidFill>
              </a:rPr>
              <a:t>Mints</a:t>
            </a:r>
            <a:r>
              <a:rPr lang="en-US" sz="3200" dirty="0">
                <a:solidFill>
                  <a:schemeClr val="bg1"/>
                </a:solidFill>
              </a:rPr>
              <a:t> are situated in relation to </a:t>
            </a:r>
            <a:br>
              <a:rPr lang="en-US" sz="3200" dirty="0">
                <a:solidFill>
                  <a:schemeClr val="bg1"/>
                </a:solidFill>
              </a:rPr>
            </a:br>
            <a:r>
              <a:rPr lang="en-US" sz="3200" dirty="0">
                <a:solidFill>
                  <a:schemeClr val="bg1"/>
                </a:solidFill>
              </a:rPr>
              <a:t>                    Mecca &amp; Medina</a:t>
            </a:r>
          </a:p>
        </p:txBody>
      </p:sp>
      <p:sp>
        <p:nvSpPr>
          <p:cNvPr id="12" name="TextBox 11">
            <a:extLst>
              <a:ext uri="{FF2B5EF4-FFF2-40B4-BE49-F238E27FC236}">
                <a16:creationId xmlns:a16="http://schemas.microsoft.com/office/drawing/2014/main" id="{8D45D609-F940-4518-BC30-21483233D915}"/>
              </a:ext>
            </a:extLst>
          </p:cNvPr>
          <p:cNvSpPr txBox="1"/>
          <p:nvPr/>
        </p:nvSpPr>
        <p:spPr>
          <a:xfrm>
            <a:off x="275249" y="2039568"/>
            <a:ext cx="2217851"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Western Mints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were all situated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in Modern day Syria,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Lebanon, &amp; Israel</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954AEA9F-3FA3-4724-B4DA-6D48CAE07E47}"/>
              </a:ext>
            </a:extLst>
          </p:cNvPr>
          <p:cNvSpPr txBox="1"/>
          <p:nvPr/>
        </p:nvSpPr>
        <p:spPr>
          <a:xfrm>
            <a:off x="9688870" y="2615518"/>
            <a:ext cx="200760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The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Eastern Mints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were all situated 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Modern day Iran</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descr="Map&#10;&#10;Description automatically generated">
            <a:extLst>
              <a:ext uri="{FF2B5EF4-FFF2-40B4-BE49-F238E27FC236}">
                <a16:creationId xmlns:a16="http://schemas.microsoft.com/office/drawing/2014/main" id="{3E8E514E-F0E1-4ED2-86EC-90F8ED80D56C}"/>
              </a:ext>
            </a:extLst>
          </p:cNvPr>
          <p:cNvPicPr>
            <a:picLocks noChangeAspect="1"/>
          </p:cNvPicPr>
          <p:nvPr/>
        </p:nvPicPr>
        <p:blipFill>
          <a:blip r:embed="rId2"/>
          <a:stretch>
            <a:fillRect/>
          </a:stretch>
        </p:blipFill>
        <p:spPr>
          <a:xfrm>
            <a:off x="2488076" y="1565823"/>
            <a:ext cx="7118839" cy="5119577"/>
          </a:xfrm>
          <a:prstGeom prst="rect">
            <a:avLst/>
          </a:prstGeom>
        </p:spPr>
      </p:pic>
      <p:sp>
        <p:nvSpPr>
          <p:cNvPr id="20" name="Donut 6">
            <a:extLst>
              <a:ext uri="{FF2B5EF4-FFF2-40B4-BE49-F238E27FC236}">
                <a16:creationId xmlns:a16="http://schemas.microsoft.com/office/drawing/2014/main" id="{A7B7FCA4-5BCF-40BA-8FC4-DDA1AC66586B}"/>
              </a:ext>
            </a:extLst>
          </p:cNvPr>
          <p:cNvSpPr/>
          <p:nvPr/>
        </p:nvSpPr>
        <p:spPr>
          <a:xfrm>
            <a:off x="3730474" y="2875205"/>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94277DC-6D0F-4B9E-9AD1-A04532E2F09D}"/>
              </a:ext>
            </a:extLst>
          </p:cNvPr>
          <p:cNvSpPr txBox="1"/>
          <p:nvPr/>
        </p:nvSpPr>
        <p:spPr>
          <a:xfrm>
            <a:off x="3114222" y="2381351"/>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Ba’albak</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Donut 6">
            <a:extLst>
              <a:ext uri="{FF2B5EF4-FFF2-40B4-BE49-F238E27FC236}">
                <a16:creationId xmlns:a16="http://schemas.microsoft.com/office/drawing/2014/main" id="{DB979C7D-FF12-4529-9293-7A6A7937E917}"/>
              </a:ext>
            </a:extLst>
          </p:cNvPr>
          <p:cNvSpPr/>
          <p:nvPr/>
        </p:nvSpPr>
        <p:spPr>
          <a:xfrm>
            <a:off x="3983294" y="2292172"/>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6" name="Donut 6">
            <a:extLst>
              <a:ext uri="{FF2B5EF4-FFF2-40B4-BE49-F238E27FC236}">
                <a16:creationId xmlns:a16="http://schemas.microsoft.com/office/drawing/2014/main" id="{00E531AD-4D81-4636-A532-30361DF0D7D5}"/>
              </a:ext>
            </a:extLst>
          </p:cNvPr>
          <p:cNvSpPr/>
          <p:nvPr/>
        </p:nvSpPr>
        <p:spPr>
          <a:xfrm>
            <a:off x="3753712" y="2517567"/>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7" name="Donut 6">
            <a:extLst>
              <a:ext uri="{FF2B5EF4-FFF2-40B4-BE49-F238E27FC236}">
                <a16:creationId xmlns:a16="http://schemas.microsoft.com/office/drawing/2014/main" id="{7667C930-C924-45AC-B4A7-3E0045FDC9C5}"/>
              </a:ext>
            </a:extLst>
          </p:cNvPr>
          <p:cNvSpPr/>
          <p:nvPr/>
        </p:nvSpPr>
        <p:spPr>
          <a:xfrm>
            <a:off x="3791381" y="2679864"/>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8" name="Donut 6">
            <a:extLst>
              <a:ext uri="{FF2B5EF4-FFF2-40B4-BE49-F238E27FC236}">
                <a16:creationId xmlns:a16="http://schemas.microsoft.com/office/drawing/2014/main" id="{87E20831-CA5D-462D-8DC7-D90FBF2CB230}"/>
              </a:ext>
            </a:extLst>
          </p:cNvPr>
          <p:cNvSpPr/>
          <p:nvPr/>
        </p:nvSpPr>
        <p:spPr>
          <a:xfrm>
            <a:off x="3560278" y="2795943"/>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29" name="Donut 6">
            <a:extLst>
              <a:ext uri="{FF2B5EF4-FFF2-40B4-BE49-F238E27FC236}">
                <a16:creationId xmlns:a16="http://schemas.microsoft.com/office/drawing/2014/main" id="{8C652F71-5405-443D-BDB6-503E3B531BA1}"/>
              </a:ext>
            </a:extLst>
          </p:cNvPr>
          <p:cNvSpPr/>
          <p:nvPr/>
        </p:nvSpPr>
        <p:spPr>
          <a:xfrm>
            <a:off x="3339219" y="3203217"/>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0" name="Donut 6">
            <a:extLst>
              <a:ext uri="{FF2B5EF4-FFF2-40B4-BE49-F238E27FC236}">
                <a16:creationId xmlns:a16="http://schemas.microsoft.com/office/drawing/2014/main" id="{5022E31E-AA17-4BD7-A305-B72E6FF276AB}"/>
              </a:ext>
            </a:extLst>
          </p:cNvPr>
          <p:cNvSpPr/>
          <p:nvPr/>
        </p:nvSpPr>
        <p:spPr>
          <a:xfrm>
            <a:off x="3560278" y="2946160"/>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46CBBAA-5BED-49AE-B1C4-541F0C8F1CD0}"/>
              </a:ext>
            </a:extLst>
          </p:cNvPr>
          <p:cNvSpPr txBox="1"/>
          <p:nvPr/>
        </p:nvSpPr>
        <p:spPr>
          <a:xfrm>
            <a:off x="3829419" y="2585114"/>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Dimashq</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8F5409E4-1FF4-44E0-B658-0C7D3BD32924}"/>
              </a:ext>
            </a:extLst>
          </p:cNvPr>
          <p:cNvSpPr txBox="1"/>
          <p:nvPr/>
        </p:nvSpPr>
        <p:spPr>
          <a:xfrm>
            <a:off x="4037726" y="2183761"/>
            <a:ext cx="7126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Hims</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Donut 6">
            <a:extLst>
              <a:ext uri="{FF2B5EF4-FFF2-40B4-BE49-F238E27FC236}">
                <a16:creationId xmlns:a16="http://schemas.microsoft.com/office/drawing/2014/main" id="{97776E6D-A946-4773-BE94-6A7228A20B54}"/>
              </a:ext>
            </a:extLst>
          </p:cNvPr>
          <p:cNvSpPr/>
          <p:nvPr/>
        </p:nvSpPr>
        <p:spPr>
          <a:xfrm>
            <a:off x="3462988" y="3239220"/>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4" name="Donut 6">
            <a:extLst>
              <a:ext uri="{FF2B5EF4-FFF2-40B4-BE49-F238E27FC236}">
                <a16:creationId xmlns:a16="http://schemas.microsoft.com/office/drawing/2014/main" id="{72780F73-C115-4813-AE89-92A40B8FCF46}"/>
              </a:ext>
            </a:extLst>
          </p:cNvPr>
          <p:cNvSpPr/>
          <p:nvPr/>
        </p:nvSpPr>
        <p:spPr>
          <a:xfrm>
            <a:off x="3730474" y="3042277"/>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C11B537-4735-49EE-A20F-D053F5D94794}"/>
              </a:ext>
            </a:extLst>
          </p:cNvPr>
          <p:cNvSpPr txBox="1"/>
          <p:nvPr/>
        </p:nvSpPr>
        <p:spPr>
          <a:xfrm>
            <a:off x="2900099" y="2681934"/>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Tebariya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73A1828-F708-4B98-8DB4-9F1F2CE60F0B}"/>
              </a:ext>
            </a:extLst>
          </p:cNvPr>
          <p:cNvSpPr txBox="1"/>
          <p:nvPr/>
        </p:nvSpPr>
        <p:spPr>
          <a:xfrm>
            <a:off x="4339619" y="5514666"/>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D036B23D-9E7E-4AF4-9023-A74C7CB236EF}"/>
              </a:ext>
            </a:extLst>
          </p:cNvPr>
          <p:cNvSpPr txBox="1"/>
          <p:nvPr/>
        </p:nvSpPr>
        <p:spPr>
          <a:xfrm>
            <a:off x="2994566" y="2836515"/>
            <a:ext cx="6822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Baysan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EA0FC784-776B-4DB7-9E4E-BC1DBCE96384}"/>
              </a:ext>
            </a:extLst>
          </p:cNvPr>
          <p:cNvSpPr txBox="1"/>
          <p:nvPr/>
        </p:nvSpPr>
        <p:spPr>
          <a:xfrm>
            <a:off x="3760534" y="2963221"/>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Jerash</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CE140BF8-861D-4ACE-8E84-27384BB59EBB}"/>
              </a:ext>
            </a:extLst>
          </p:cNvPr>
          <p:cNvSpPr txBox="1"/>
          <p:nvPr/>
        </p:nvSpPr>
        <p:spPr>
          <a:xfrm>
            <a:off x="2832360" y="3099404"/>
            <a:ext cx="58764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Yubna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9C466263-6C04-439F-9B8E-C02E14A85672}"/>
              </a:ext>
            </a:extLst>
          </p:cNvPr>
          <p:cNvSpPr txBox="1"/>
          <p:nvPr/>
        </p:nvSpPr>
        <p:spPr>
          <a:xfrm>
            <a:off x="3772128" y="2769387"/>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Abila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A0296DF-2FCF-4AF8-882A-8E37D32DD083}"/>
              </a:ext>
            </a:extLst>
          </p:cNvPr>
          <p:cNvSpPr txBox="1"/>
          <p:nvPr/>
        </p:nvSpPr>
        <p:spPr>
          <a:xfrm>
            <a:off x="3405695" y="3286557"/>
            <a:ext cx="4945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Illya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BDB25445-FAF1-4F27-9008-2D9C14FB3B79}"/>
              </a:ext>
            </a:extLst>
          </p:cNvPr>
          <p:cNvSpPr txBox="1"/>
          <p:nvPr/>
        </p:nvSpPr>
        <p:spPr>
          <a:xfrm>
            <a:off x="3738894" y="3108572"/>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Amman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Donut 6">
            <a:extLst>
              <a:ext uri="{FF2B5EF4-FFF2-40B4-BE49-F238E27FC236}">
                <a16:creationId xmlns:a16="http://schemas.microsoft.com/office/drawing/2014/main" id="{47B1DBC2-16DE-4E4C-A9CA-276616D036FE}"/>
              </a:ext>
            </a:extLst>
          </p:cNvPr>
          <p:cNvSpPr/>
          <p:nvPr/>
        </p:nvSpPr>
        <p:spPr>
          <a:xfrm>
            <a:off x="3708318" y="3164417"/>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4" name="Donut 6">
            <a:extLst>
              <a:ext uri="{FF2B5EF4-FFF2-40B4-BE49-F238E27FC236}">
                <a16:creationId xmlns:a16="http://schemas.microsoft.com/office/drawing/2014/main" id="{7F90FA3E-6DA7-4C33-8DD1-616AE8BC5BDD}"/>
              </a:ext>
            </a:extLst>
          </p:cNvPr>
          <p:cNvSpPr/>
          <p:nvPr/>
        </p:nvSpPr>
        <p:spPr>
          <a:xfrm>
            <a:off x="6756505" y="3089082"/>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5" name="Donut 6">
            <a:extLst>
              <a:ext uri="{FF2B5EF4-FFF2-40B4-BE49-F238E27FC236}">
                <a16:creationId xmlns:a16="http://schemas.microsoft.com/office/drawing/2014/main" id="{4279D211-720B-4095-A93A-291FA5830409}"/>
              </a:ext>
            </a:extLst>
          </p:cNvPr>
          <p:cNvSpPr/>
          <p:nvPr/>
        </p:nvSpPr>
        <p:spPr>
          <a:xfrm>
            <a:off x="7306516" y="3612231"/>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6" name="Donut 6">
            <a:extLst>
              <a:ext uri="{FF2B5EF4-FFF2-40B4-BE49-F238E27FC236}">
                <a16:creationId xmlns:a16="http://schemas.microsoft.com/office/drawing/2014/main" id="{9ACAF7BB-2715-4C91-AEB6-FBB86E571331}"/>
              </a:ext>
            </a:extLst>
          </p:cNvPr>
          <p:cNvSpPr/>
          <p:nvPr/>
        </p:nvSpPr>
        <p:spPr>
          <a:xfrm>
            <a:off x="7538926" y="3437040"/>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7" name="Donut 6">
            <a:extLst>
              <a:ext uri="{FF2B5EF4-FFF2-40B4-BE49-F238E27FC236}">
                <a16:creationId xmlns:a16="http://schemas.microsoft.com/office/drawing/2014/main" id="{FE7F2C9D-442C-4714-A284-9BC4EB3843D8}"/>
              </a:ext>
            </a:extLst>
          </p:cNvPr>
          <p:cNvSpPr/>
          <p:nvPr/>
        </p:nvSpPr>
        <p:spPr>
          <a:xfrm>
            <a:off x="7511721" y="3714039"/>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8" name="Donut 6">
            <a:extLst>
              <a:ext uri="{FF2B5EF4-FFF2-40B4-BE49-F238E27FC236}">
                <a16:creationId xmlns:a16="http://schemas.microsoft.com/office/drawing/2014/main" id="{631EAA98-10B7-4827-95EB-20F9F5B869CD}"/>
              </a:ext>
            </a:extLst>
          </p:cNvPr>
          <p:cNvSpPr/>
          <p:nvPr/>
        </p:nvSpPr>
        <p:spPr>
          <a:xfrm>
            <a:off x="7736926" y="3712352"/>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49" name="Donut 6">
            <a:extLst>
              <a:ext uri="{FF2B5EF4-FFF2-40B4-BE49-F238E27FC236}">
                <a16:creationId xmlns:a16="http://schemas.microsoft.com/office/drawing/2014/main" id="{D41C0A94-A053-4E45-835A-310255DAE660}"/>
              </a:ext>
            </a:extLst>
          </p:cNvPr>
          <p:cNvSpPr/>
          <p:nvPr/>
        </p:nvSpPr>
        <p:spPr>
          <a:xfrm>
            <a:off x="7623014" y="3839137"/>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50" name="Donut 6">
            <a:extLst>
              <a:ext uri="{FF2B5EF4-FFF2-40B4-BE49-F238E27FC236}">
                <a16:creationId xmlns:a16="http://schemas.microsoft.com/office/drawing/2014/main" id="{03C037C0-2A55-4BF4-AD7D-E0CD3A1278E8}"/>
              </a:ext>
            </a:extLst>
          </p:cNvPr>
          <p:cNvSpPr/>
          <p:nvPr/>
        </p:nvSpPr>
        <p:spPr>
          <a:xfrm>
            <a:off x="7682494" y="4044534"/>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51" name="Donut 6">
            <a:extLst>
              <a:ext uri="{FF2B5EF4-FFF2-40B4-BE49-F238E27FC236}">
                <a16:creationId xmlns:a16="http://schemas.microsoft.com/office/drawing/2014/main" id="{708715B9-F1FD-44A5-B824-2B2DEF33C925}"/>
              </a:ext>
            </a:extLst>
          </p:cNvPr>
          <p:cNvSpPr/>
          <p:nvPr/>
        </p:nvSpPr>
        <p:spPr>
          <a:xfrm>
            <a:off x="8102364" y="3758956"/>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52" name="Donut 6">
            <a:extLst>
              <a:ext uri="{FF2B5EF4-FFF2-40B4-BE49-F238E27FC236}">
                <a16:creationId xmlns:a16="http://schemas.microsoft.com/office/drawing/2014/main" id="{EEEB163F-668C-497E-AECD-C10982E2B9E5}"/>
              </a:ext>
            </a:extLst>
          </p:cNvPr>
          <p:cNvSpPr/>
          <p:nvPr/>
        </p:nvSpPr>
        <p:spPr>
          <a:xfrm>
            <a:off x="8230768" y="4016105"/>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512E5A93-AE23-4AEF-B630-BFDFDF95097B}"/>
              </a:ext>
            </a:extLst>
          </p:cNvPr>
          <p:cNvSpPr txBox="1"/>
          <p:nvPr/>
        </p:nvSpPr>
        <p:spPr>
          <a:xfrm>
            <a:off x="6682616" y="2875446"/>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Susa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50D0CC1E-B46C-4B8B-B2C7-452A1E31C179}"/>
              </a:ext>
            </a:extLst>
          </p:cNvPr>
          <p:cNvSpPr txBox="1"/>
          <p:nvPr/>
        </p:nvSpPr>
        <p:spPr>
          <a:xfrm>
            <a:off x="7567417" y="3335232"/>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Dasht</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FEF9B566-2B6C-4C18-A710-262CA77C3BB3}"/>
              </a:ext>
            </a:extLst>
          </p:cNvPr>
          <p:cNvSpPr txBox="1"/>
          <p:nvPr/>
        </p:nvSpPr>
        <p:spPr>
          <a:xfrm>
            <a:off x="6723417" y="3489702"/>
            <a:ext cx="7063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Arrajan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9047296E-0483-4BE5-B2BC-9B553C44536F}"/>
              </a:ext>
            </a:extLst>
          </p:cNvPr>
          <p:cNvSpPr txBox="1"/>
          <p:nvPr/>
        </p:nvSpPr>
        <p:spPr>
          <a:xfrm>
            <a:off x="6936085" y="3624756"/>
            <a:ext cx="6613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Tanbuk</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6576631D-E515-42EE-BF33-8447B97B4B4A}"/>
              </a:ext>
            </a:extLst>
          </p:cNvPr>
          <p:cNvSpPr txBox="1"/>
          <p:nvPr/>
        </p:nvSpPr>
        <p:spPr>
          <a:xfrm>
            <a:off x="7757985" y="3553526"/>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Bishapur</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1EB71298-9FFC-4B76-AAE6-B47FD4246930}"/>
              </a:ext>
            </a:extLst>
          </p:cNvPr>
          <p:cNvSpPr txBox="1"/>
          <p:nvPr/>
        </p:nvSpPr>
        <p:spPr>
          <a:xfrm>
            <a:off x="7007859" y="3742215"/>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Kazerun</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CB0FD8C7-61A1-42A4-8A2D-A1DB7C3FAA36}"/>
              </a:ext>
            </a:extLst>
          </p:cNvPr>
          <p:cNvSpPr txBox="1"/>
          <p:nvPr/>
        </p:nvSpPr>
        <p:spPr>
          <a:xfrm>
            <a:off x="8127403" y="3692025"/>
            <a:ext cx="6743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Istakhr</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01B99908-377C-4EC6-92C7-B2C891A4A904}"/>
              </a:ext>
            </a:extLst>
          </p:cNvPr>
          <p:cNvSpPr txBox="1"/>
          <p:nvPr/>
        </p:nvSpPr>
        <p:spPr>
          <a:xfrm>
            <a:off x="6572547" y="3931402"/>
            <a:ext cx="128015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Ardashir</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Khurra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D2570B8-6B2F-4C5B-95C8-D59B76A531E0}"/>
              </a:ext>
            </a:extLst>
          </p:cNvPr>
          <p:cNvSpPr txBox="1"/>
          <p:nvPr/>
        </p:nvSpPr>
        <p:spPr>
          <a:xfrm>
            <a:off x="8264694" y="3915411"/>
            <a:ext cx="80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Darabjird</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465DEFC4-BEEC-441E-89D2-F42F2EA7DF92}"/>
              </a:ext>
            </a:extLst>
          </p:cNvPr>
          <p:cNvSpPr txBox="1"/>
          <p:nvPr/>
        </p:nvSpPr>
        <p:spPr>
          <a:xfrm>
            <a:off x="6949336" y="4095221"/>
            <a:ext cx="104218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Kavad</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panose="020F0502020204030204"/>
                <a:ea typeface="+mn-ea"/>
                <a:cs typeface="+mn-cs"/>
              </a:rPr>
              <a:t>Khurra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Donut 6">
            <a:extLst>
              <a:ext uri="{FF2B5EF4-FFF2-40B4-BE49-F238E27FC236}">
                <a16:creationId xmlns:a16="http://schemas.microsoft.com/office/drawing/2014/main" id="{62B7179D-52CC-49FB-AFAB-B191D1E1F73C}"/>
              </a:ext>
            </a:extLst>
          </p:cNvPr>
          <p:cNvSpPr/>
          <p:nvPr/>
        </p:nvSpPr>
        <p:spPr>
          <a:xfrm>
            <a:off x="7909467" y="4147840"/>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4" name="Donut 6">
            <a:extLst>
              <a:ext uri="{FF2B5EF4-FFF2-40B4-BE49-F238E27FC236}">
                <a16:creationId xmlns:a16="http://schemas.microsoft.com/office/drawing/2014/main" id="{F8C8D585-BC8A-4C20-A897-08B0017DFB60}"/>
              </a:ext>
            </a:extLst>
          </p:cNvPr>
          <p:cNvSpPr/>
          <p:nvPr/>
        </p:nvSpPr>
        <p:spPr>
          <a:xfrm>
            <a:off x="4508888" y="6448647"/>
            <a:ext cx="108864" cy="101808"/>
          </a:xfrm>
          <a:prstGeom prst="don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5" name="Donut 6">
            <a:extLst>
              <a:ext uri="{FF2B5EF4-FFF2-40B4-BE49-F238E27FC236}">
                <a16:creationId xmlns:a16="http://schemas.microsoft.com/office/drawing/2014/main" id="{27484700-C4C1-4F01-A102-0C48EC73CF07}"/>
              </a:ext>
            </a:extLst>
          </p:cNvPr>
          <p:cNvSpPr/>
          <p:nvPr/>
        </p:nvSpPr>
        <p:spPr>
          <a:xfrm>
            <a:off x="4456672" y="5463762"/>
            <a:ext cx="108864" cy="101808"/>
          </a:xfrm>
          <a:prstGeom prst="don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D22E9858-576B-4248-9C1D-EDCE3DF1F285}"/>
              </a:ext>
            </a:extLst>
          </p:cNvPr>
          <p:cNvSpPr txBox="1"/>
          <p:nvPr/>
        </p:nvSpPr>
        <p:spPr>
          <a:xfrm>
            <a:off x="4406898" y="6202429"/>
            <a:ext cx="7483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E1CB05D5-F417-4102-953A-732703EFEB3E}"/>
              </a:ext>
            </a:extLst>
          </p:cNvPr>
          <p:cNvSpPr txBox="1"/>
          <p:nvPr/>
        </p:nvSpPr>
        <p:spPr>
          <a:xfrm>
            <a:off x="9663679" y="4016105"/>
            <a:ext cx="233673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Conclusion: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None of these mints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were in the </a:t>
            </a:r>
            <a:r>
              <a:rPr kumimoji="0" lang="en-US" sz="2000" b="1" i="0" u="sng" strike="noStrike" kern="1200" cap="none" spc="0" normalizeH="0" baseline="0" noProof="0" dirty="0">
                <a:ln>
                  <a:noFill/>
                </a:ln>
                <a:solidFill>
                  <a:srgbClr val="000000"/>
                </a:solidFill>
                <a:effectLst/>
                <a:uLnTx/>
                <a:uFillTx/>
                <a:latin typeface="Calibri" panose="020F0502020204030204"/>
                <a:ea typeface="+mn-ea"/>
                <a:cs typeface="+mn-cs"/>
              </a:rPr>
              <a:t>Hejaz</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Instead, they were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all situated </a:t>
            </a:r>
            <a:r>
              <a:rPr kumimoji="0" lang="en-US" sz="2000" b="1" i="0" u="sng" strike="noStrike" kern="1200" cap="none" spc="0" normalizeH="0" baseline="0" noProof="0" dirty="0">
                <a:ln>
                  <a:noFill/>
                </a:ln>
                <a:solidFill>
                  <a:srgbClr val="000000"/>
                </a:solidFill>
                <a:effectLst/>
                <a:uLnTx/>
                <a:uFillTx/>
                <a:latin typeface="Calibri" panose="020F0502020204030204"/>
                <a:ea typeface="+mn-ea"/>
                <a:cs typeface="+mn-cs"/>
              </a:rPr>
              <a:t>too far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0000"/>
                </a:solidFill>
                <a:effectLst/>
                <a:uLnTx/>
                <a:uFillTx/>
                <a:latin typeface="Calibri" panose="020F0502020204030204"/>
                <a:ea typeface="+mn-ea"/>
                <a:cs typeface="+mn-cs"/>
              </a:rPr>
              <a:t>North</a:t>
            </a:r>
            <a:endParaRPr kumimoji="0" lang="en-GB" sz="2000" b="1" i="0" u="sng"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6349D15C-027B-46D3-B603-0E779180EC3A}"/>
              </a:ext>
            </a:extLst>
          </p:cNvPr>
          <p:cNvSpPr txBox="1"/>
          <p:nvPr/>
        </p:nvSpPr>
        <p:spPr>
          <a:xfrm>
            <a:off x="336980" y="3881913"/>
            <a:ext cx="206196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All of these mints</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would have been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under the authority of any Arab leader, or Caliph in the 7</a:t>
            </a:r>
            <a:r>
              <a:rPr kumimoji="0" lang="en-GB" sz="1800" b="1" i="0" u="none" strike="noStrike" kern="1200" cap="none" spc="0" normalizeH="0" baseline="30000" noProof="0" dirty="0">
                <a:ln>
                  <a:noFill/>
                </a:ln>
                <a:solidFill>
                  <a:srgbClr val="000000"/>
                </a:solidFill>
                <a:effectLst/>
                <a:uLnTx/>
                <a:uFillTx/>
                <a:latin typeface="Calibri" panose="020F0502020204030204"/>
                <a:ea typeface="+mn-ea"/>
                <a:cs typeface="+mn-cs"/>
              </a:rPr>
              <a:t>th</a:t>
            </a:r>
            <a:r>
              <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rPr>
              <a:t> century, including any Muslim Caliph</a:t>
            </a:r>
            <a:endPar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Donut 6">
            <a:extLst>
              <a:ext uri="{FF2B5EF4-FFF2-40B4-BE49-F238E27FC236}">
                <a16:creationId xmlns:a16="http://schemas.microsoft.com/office/drawing/2014/main" id="{E7CA486F-1853-404E-83E7-48D17C2C911B}"/>
              </a:ext>
            </a:extLst>
          </p:cNvPr>
          <p:cNvSpPr/>
          <p:nvPr/>
        </p:nvSpPr>
        <p:spPr>
          <a:xfrm>
            <a:off x="3810460" y="2190364"/>
            <a:ext cx="108864" cy="10180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70" name="TextBox 69">
            <a:extLst>
              <a:ext uri="{FF2B5EF4-FFF2-40B4-BE49-F238E27FC236}">
                <a16:creationId xmlns:a16="http://schemas.microsoft.com/office/drawing/2014/main" id="{91A57392-1102-49C2-B7C2-162246089969}"/>
              </a:ext>
            </a:extLst>
          </p:cNvPr>
          <p:cNvSpPr txBox="1"/>
          <p:nvPr/>
        </p:nvSpPr>
        <p:spPr>
          <a:xfrm>
            <a:off x="3839338" y="2045245"/>
            <a:ext cx="71265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Tartus</a:t>
            </a:r>
            <a:endPar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8972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8">
            <a:extLst>
              <a:ext uri="{FF2B5EF4-FFF2-40B4-BE49-F238E27FC236}">
                <a16:creationId xmlns:a16="http://schemas.microsoft.com/office/drawing/2014/main" id="{948B9AF0-CBD3-94A4-96D4-BC791EA83F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96987" y="2142359"/>
            <a:ext cx="1143906" cy="677169"/>
          </a:xfrm>
          <a:prstGeom prst="rect">
            <a:avLst/>
          </a:prstGeom>
          <a:noFill/>
          <a:ln>
            <a:noFill/>
          </a:ln>
        </p:spPr>
      </p:pic>
      <p:sp>
        <p:nvSpPr>
          <p:cNvPr id="7" name="Arrow: Pentagon 6">
            <a:extLst>
              <a:ext uri="{FF2B5EF4-FFF2-40B4-BE49-F238E27FC236}">
                <a16:creationId xmlns:a16="http://schemas.microsoft.com/office/drawing/2014/main" id="{CF3342F2-259B-438C-A454-23F2152D3DD5}"/>
              </a:ext>
            </a:extLst>
          </p:cNvPr>
          <p:cNvSpPr/>
          <p:nvPr/>
        </p:nvSpPr>
        <p:spPr>
          <a:xfrm>
            <a:off x="461070" y="3510514"/>
            <a:ext cx="1809561"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…632</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Arrow: Chevron 7">
            <a:extLst>
              <a:ext uri="{FF2B5EF4-FFF2-40B4-BE49-F238E27FC236}">
                <a16:creationId xmlns:a16="http://schemas.microsoft.com/office/drawing/2014/main" id="{ECE87CBA-3241-4E05-9C29-03AEC657DC73}"/>
              </a:ext>
            </a:extLst>
          </p:cNvPr>
          <p:cNvSpPr/>
          <p:nvPr/>
        </p:nvSpPr>
        <p:spPr>
          <a:xfrm>
            <a:off x="2092548" y="3504148"/>
            <a:ext cx="151264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651</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Arrow: Chevron 15">
            <a:extLst>
              <a:ext uri="{FF2B5EF4-FFF2-40B4-BE49-F238E27FC236}">
                <a16:creationId xmlns:a16="http://schemas.microsoft.com/office/drawing/2014/main" id="{6AD348F8-6ADD-45ED-83C4-2219B4D3ED69}"/>
              </a:ext>
            </a:extLst>
          </p:cNvPr>
          <p:cNvSpPr/>
          <p:nvPr/>
        </p:nvSpPr>
        <p:spPr>
          <a:xfrm>
            <a:off x="4198665" y="3504148"/>
            <a:ext cx="233276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661 - 680</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row: Chevron 16">
            <a:extLst>
              <a:ext uri="{FF2B5EF4-FFF2-40B4-BE49-F238E27FC236}">
                <a16:creationId xmlns:a16="http://schemas.microsoft.com/office/drawing/2014/main" id="{E2741F86-E3B0-43A6-9C68-DADFB5506CBE}"/>
              </a:ext>
            </a:extLst>
          </p:cNvPr>
          <p:cNvSpPr/>
          <p:nvPr/>
        </p:nvSpPr>
        <p:spPr>
          <a:xfrm>
            <a:off x="6355478" y="3504148"/>
            <a:ext cx="1431891"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9" name="Arrow: Chevron 18">
            <a:extLst>
              <a:ext uri="{FF2B5EF4-FFF2-40B4-BE49-F238E27FC236}">
                <a16:creationId xmlns:a16="http://schemas.microsoft.com/office/drawing/2014/main" id="{82B4CFC7-E76F-4C51-83C0-A9DE8369D1F1}"/>
              </a:ext>
            </a:extLst>
          </p:cNvPr>
          <p:cNvSpPr/>
          <p:nvPr/>
        </p:nvSpPr>
        <p:spPr>
          <a:xfrm>
            <a:off x="7642066" y="3504148"/>
            <a:ext cx="1572377"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692</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Arrow: Chevron 19">
            <a:extLst>
              <a:ext uri="{FF2B5EF4-FFF2-40B4-BE49-F238E27FC236}">
                <a16:creationId xmlns:a16="http://schemas.microsoft.com/office/drawing/2014/main" id="{40502EF9-DFC3-4692-B493-D8576DC9217A}"/>
              </a:ext>
            </a:extLst>
          </p:cNvPr>
          <p:cNvSpPr/>
          <p:nvPr/>
        </p:nvSpPr>
        <p:spPr>
          <a:xfrm>
            <a:off x="9063292" y="3495374"/>
            <a:ext cx="1599941"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693</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Arrow: Chevron 20">
            <a:extLst>
              <a:ext uri="{FF2B5EF4-FFF2-40B4-BE49-F238E27FC236}">
                <a16:creationId xmlns:a16="http://schemas.microsoft.com/office/drawing/2014/main" id="{97395716-306A-4AF8-9899-E234F615EE0F}"/>
              </a:ext>
            </a:extLst>
          </p:cNvPr>
          <p:cNvSpPr/>
          <p:nvPr/>
        </p:nvSpPr>
        <p:spPr>
          <a:xfrm>
            <a:off x="10490366" y="3504148"/>
            <a:ext cx="131567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a:ea typeface="+mn-ea"/>
                <a:cs typeface="+mn-cs"/>
              </a:rPr>
              <a:t>696</a:t>
            </a: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DF1A27D-5A49-4688-AFBF-3E0F5241EF7F}"/>
              </a:ext>
            </a:extLst>
          </p:cNvPr>
          <p:cNvGrpSpPr/>
          <p:nvPr/>
        </p:nvGrpSpPr>
        <p:grpSpPr>
          <a:xfrm>
            <a:off x="640835" y="4085041"/>
            <a:ext cx="1740615" cy="2288739"/>
            <a:chOff x="553051" y="4085041"/>
            <a:chExt cx="1529491" cy="2288739"/>
          </a:xfrm>
        </p:grpSpPr>
        <p:sp>
          <p:nvSpPr>
            <p:cNvPr id="22" name="TextBox 21">
              <a:extLst>
                <a:ext uri="{FF2B5EF4-FFF2-40B4-BE49-F238E27FC236}">
                  <a16:creationId xmlns:a16="http://schemas.microsoft.com/office/drawing/2014/main" id="{78D7585F-2770-4C27-8C48-78418691E05A}"/>
                </a:ext>
              </a:extLst>
            </p:cNvPr>
            <p:cNvSpPr txBox="1"/>
            <p:nvPr/>
          </p:nvSpPr>
          <p:spPr>
            <a:xfrm>
              <a:off x="553051" y="4085041"/>
              <a:ext cx="13596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Muhammad</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8035119-7326-4EC4-BC6F-2391164B32E9}"/>
                </a:ext>
              </a:extLst>
            </p:cNvPr>
            <p:cNvSpPr txBox="1"/>
            <p:nvPr/>
          </p:nvSpPr>
          <p:spPr>
            <a:xfrm>
              <a:off x="566383" y="4342455"/>
              <a:ext cx="1516159"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Dies, but no ‘Islamic’ coins exist during his time, nor during the entire Rashidun period (624 – 661 AD)</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28" name="Group 27">
            <a:extLst>
              <a:ext uri="{FF2B5EF4-FFF2-40B4-BE49-F238E27FC236}">
                <a16:creationId xmlns:a16="http://schemas.microsoft.com/office/drawing/2014/main" id="{0E5DE9B6-DB74-4EFA-A9FF-1E5FCE66DACB}"/>
              </a:ext>
            </a:extLst>
          </p:cNvPr>
          <p:cNvGrpSpPr/>
          <p:nvPr/>
        </p:nvGrpSpPr>
        <p:grpSpPr>
          <a:xfrm>
            <a:off x="2386132" y="4067894"/>
            <a:ext cx="1992815" cy="2582885"/>
            <a:chOff x="532349" y="4085041"/>
            <a:chExt cx="1450943" cy="2582885"/>
          </a:xfrm>
        </p:grpSpPr>
        <p:sp>
          <p:nvSpPr>
            <p:cNvPr id="29" name="TextBox 28">
              <a:extLst>
                <a:ext uri="{FF2B5EF4-FFF2-40B4-BE49-F238E27FC236}">
                  <a16:creationId xmlns:a16="http://schemas.microsoft.com/office/drawing/2014/main" id="{CCE1D157-B8EC-417C-A27E-DCB5C00224D2}"/>
                </a:ext>
              </a:extLst>
            </p:cNvPr>
            <p:cNvSpPr txBox="1"/>
            <p:nvPr/>
          </p:nvSpPr>
          <p:spPr>
            <a:xfrm>
              <a:off x="553051" y="4085041"/>
              <a:ext cx="1120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Sassanian</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58799473-A9AB-41FD-B250-26041329F4D9}"/>
                </a:ext>
              </a:extLst>
            </p:cNvPr>
            <p:cNvSpPr txBox="1"/>
            <p:nvPr/>
          </p:nvSpPr>
          <p:spPr>
            <a:xfrm>
              <a:off x="532349" y="4359602"/>
              <a:ext cx="1450943"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Empire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Ceases, yet the Arab coins are Christian, up to 661 AD, and all the coins are minted too far north</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FD795BCE-3803-4530-970A-3C6D2E11C012}"/>
              </a:ext>
            </a:extLst>
          </p:cNvPr>
          <p:cNvGrpSpPr/>
          <p:nvPr/>
        </p:nvGrpSpPr>
        <p:grpSpPr>
          <a:xfrm>
            <a:off x="4296719" y="4065037"/>
            <a:ext cx="2998774" cy="2028887"/>
            <a:chOff x="508681" y="4085041"/>
            <a:chExt cx="1841314" cy="2028887"/>
          </a:xfrm>
        </p:grpSpPr>
        <p:sp>
          <p:nvSpPr>
            <p:cNvPr id="32" name="TextBox 31">
              <a:extLst>
                <a:ext uri="{FF2B5EF4-FFF2-40B4-BE49-F238E27FC236}">
                  <a16:creationId xmlns:a16="http://schemas.microsoft.com/office/drawing/2014/main" id="{23DC6459-F19D-4B58-99D9-D2342F1F3A87}"/>
                </a:ext>
              </a:extLst>
            </p:cNvPr>
            <p:cNvSpPr txBox="1"/>
            <p:nvPr/>
          </p:nvSpPr>
          <p:spPr>
            <a:xfrm>
              <a:off x="508681" y="4085041"/>
              <a:ext cx="12820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Calibri" panose="020F0502020204030204"/>
                  <a:ea typeface="+mn-ea"/>
                  <a:cs typeface="+mn-cs"/>
                </a:rPr>
                <a:t>Mu’awiyah</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5E618762-EE77-4FA1-A5AB-2DBB0C507525}"/>
                </a:ext>
              </a:extLst>
            </p:cNvPr>
            <p:cNvSpPr txBox="1"/>
            <p:nvPr/>
          </p:nvSpPr>
          <p:spPr>
            <a:xfrm>
              <a:off x="508681" y="4359602"/>
              <a:ext cx="18413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first Caliph of the Umayyad Empire, mints coins with Christian crosses in the West, &amp; Zoroastrian fire altars in the East, up to 680 AD, still nothing Islamic</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40" name="Arrow: Chevron 39">
            <a:extLst>
              <a:ext uri="{FF2B5EF4-FFF2-40B4-BE49-F238E27FC236}">
                <a16:creationId xmlns:a16="http://schemas.microsoft.com/office/drawing/2014/main" id="{928E8B88-319B-425F-A679-56FCDAE20464}"/>
              </a:ext>
            </a:extLst>
          </p:cNvPr>
          <p:cNvSpPr/>
          <p:nvPr/>
        </p:nvSpPr>
        <p:spPr>
          <a:xfrm>
            <a:off x="3445877" y="3497685"/>
            <a:ext cx="933070"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43" name="Group 42">
            <a:extLst>
              <a:ext uri="{FF2B5EF4-FFF2-40B4-BE49-F238E27FC236}">
                <a16:creationId xmlns:a16="http://schemas.microsoft.com/office/drawing/2014/main" id="{65A08283-670F-4422-9ABC-E3FC06850E33}"/>
              </a:ext>
            </a:extLst>
          </p:cNvPr>
          <p:cNvGrpSpPr/>
          <p:nvPr/>
        </p:nvGrpSpPr>
        <p:grpSpPr>
          <a:xfrm>
            <a:off x="9063292" y="4085041"/>
            <a:ext cx="1442356" cy="2305886"/>
            <a:chOff x="553051" y="4085041"/>
            <a:chExt cx="1738318" cy="2305886"/>
          </a:xfrm>
        </p:grpSpPr>
        <p:sp>
          <p:nvSpPr>
            <p:cNvPr id="44" name="TextBox 43">
              <a:extLst>
                <a:ext uri="{FF2B5EF4-FFF2-40B4-BE49-F238E27FC236}">
                  <a16:creationId xmlns:a16="http://schemas.microsoft.com/office/drawing/2014/main" id="{1392F1C4-CCB3-4B4E-A424-6F1E859B0483}"/>
                </a:ext>
              </a:extLst>
            </p:cNvPr>
            <p:cNvSpPr txBox="1"/>
            <p:nvPr/>
          </p:nvSpPr>
          <p:spPr>
            <a:xfrm>
              <a:off x="553051" y="4085041"/>
              <a:ext cx="1690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Abd al-Malik</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8B3A08F9-334B-48A8-A636-D722CF5E18EA}"/>
                </a:ext>
              </a:extLst>
            </p:cNvPr>
            <p:cNvSpPr txBox="1"/>
            <p:nvPr/>
          </p:nvSpPr>
          <p:spPr>
            <a:xfrm>
              <a:off x="553051" y="4359602"/>
              <a:ext cx="173831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Mints a coin with his image &amp; a sword, &amp; that he is the ‘servant of Allah’</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57" name="Group 56">
            <a:extLst>
              <a:ext uri="{FF2B5EF4-FFF2-40B4-BE49-F238E27FC236}">
                <a16:creationId xmlns:a16="http://schemas.microsoft.com/office/drawing/2014/main" id="{10B4E67D-6DC6-4E60-B3BB-D8BA844276C2}"/>
              </a:ext>
            </a:extLst>
          </p:cNvPr>
          <p:cNvGrpSpPr/>
          <p:nvPr/>
        </p:nvGrpSpPr>
        <p:grpSpPr>
          <a:xfrm>
            <a:off x="7396481" y="4084393"/>
            <a:ext cx="1743508" cy="2305886"/>
            <a:chOff x="553050" y="4085041"/>
            <a:chExt cx="1776194" cy="2305886"/>
          </a:xfrm>
        </p:grpSpPr>
        <p:sp>
          <p:nvSpPr>
            <p:cNvPr id="58" name="TextBox 57">
              <a:extLst>
                <a:ext uri="{FF2B5EF4-FFF2-40B4-BE49-F238E27FC236}">
                  <a16:creationId xmlns:a16="http://schemas.microsoft.com/office/drawing/2014/main" id="{C223FD3D-4AD4-41B5-B258-B6D510101B88}"/>
                </a:ext>
              </a:extLst>
            </p:cNvPr>
            <p:cNvSpPr txBox="1"/>
            <p:nvPr/>
          </p:nvSpPr>
          <p:spPr>
            <a:xfrm>
              <a:off x="553051" y="4085041"/>
              <a:ext cx="1690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Abd al-Malik</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48E86681-2345-43B7-A57D-2786B1059399}"/>
                </a:ext>
              </a:extLst>
            </p:cNvPr>
            <p:cNvSpPr txBox="1"/>
            <p:nvPr/>
          </p:nvSpPr>
          <p:spPr>
            <a:xfrm>
              <a:off x="553050" y="4359602"/>
              <a:ext cx="177619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Mints (possibly) the 1st Islamic Coin! It includes the ‘Shahada’, and is widely used, though it causes a war</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grpSp>
        <p:nvGrpSpPr>
          <p:cNvPr id="60" name="Group 59">
            <a:extLst>
              <a:ext uri="{FF2B5EF4-FFF2-40B4-BE49-F238E27FC236}">
                <a16:creationId xmlns:a16="http://schemas.microsoft.com/office/drawing/2014/main" id="{261F5ECE-25BD-4D0B-864E-E46F30CF0E13}"/>
              </a:ext>
            </a:extLst>
          </p:cNvPr>
          <p:cNvGrpSpPr/>
          <p:nvPr/>
        </p:nvGrpSpPr>
        <p:grpSpPr>
          <a:xfrm>
            <a:off x="10446729" y="4067894"/>
            <a:ext cx="1402948" cy="2028887"/>
            <a:chOff x="553051" y="4085041"/>
            <a:chExt cx="1690824" cy="2028887"/>
          </a:xfrm>
        </p:grpSpPr>
        <p:sp>
          <p:nvSpPr>
            <p:cNvPr id="61" name="TextBox 60">
              <a:extLst>
                <a:ext uri="{FF2B5EF4-FFF2-40B4-BE49-F238E27FC236}">
                  <a16:creationId xmlns:a16="http://schemas.microsoft.com/office/drawing/2014/main" id="{85648820-3D15-4E34-82D2-7F0C444AE557}"/>
                </a:ext>
              </a:extLst>
            </p:cNvPr>
            <p:cNvSpPr txBox="1"/>
            <p:nvPr/>
          </p:nvSpPr>
          <p:spPr>
            <a:xfrm>
              <a:off x="553051" y="4085041"/>
              <a:ext cx="16908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Abd al-Malik</a:t>
              </a:r>
              <a:endParaRPr kumimoji="0" lang="en-GB" sz="18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5696FC80-4134-4E20-A61E-DF83BE58F612}"/>
                </a:ext>
              </a:extLst>
            </p:cNvPr>
            <p:cNvSpPr txBox="1"/>
            <p:nvPr/>
          </p:nvSpPr>
          <p:spPr>
            <a:xfrm>
              <a:off x="553051" y="4359602"/>
              <a:ext cx="169082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Mints a coin with no image, with references attacking Christianity</a:t>
              </a:r>
              <a:endPar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pic>
        <p:nvPicPr>
          <p:cNvPr id="63" name="Content Placeholder 4" descr="A picture containing photo, cake, man&#10;&#10;Description automatically generated">
            <a:extLst>
              <a:ext uri="{FF2B5EF4-FFF2-40B4-BE49-F238E27FC236}">
                <a16:creationId xmlns:a16="http://schemas.microsoft.com/office/drawing/2014/main" id="{57C6C6C8-EF01-444D-AA9A-C7DE0B868895}"/>
              </a:ext>
            </a:extLst>
          </p:cNvPr>
          <p:cNvPicPr>
            <a:picLocks noChangeAspect="1"/>
          </p:cNvPicPr>
          <p:nvPr/>
        </p:nvPicPr>
        <p:blipFill rotWithShape="1">
          <a:blip r:embed="rId3"/>
          <a:srcRect t="17037" b="17037"/>
          <a:stretch/>
        </p:blipFill>
        <p:spPr>
          <a:xfrm>
            <a:off x="1832279" y="2926079"/>
            <a:ext cx="1322712" cy="566876"/>
          </a:xfrm>
          <a:prstGeom prst="rect">
            <a:avLst/>
          </a:prstGeom>
        </p:spPr>
      </p:pic>
      <p:pic>
        <p:nvPicPr>
          <p:cNvPr id="67" name="Picture 66" descr="A close up of an animal&#10;&#10;Description automatically generated">
            <a:extLst>
              <a:ext uri="{FF2B5EF4-FFF2-40B4-BE49-F238E27FC236}">
                <a16:creationId xmlns:a16="http://schemas.microsoft.com/office/drawing/2014/main" id="{35ECECE2-A62A-471A-B123-45B988FF5EA7}"/>
              </a:ext>
            </a:extLst>
          </p:cNvPr>
          <p:cNvPicPr>
            <a:picLocks noChangeAspect="1"/>
          </p:cNvPicPr>
          <p:nvPr/>
        </p:nvPicPr>
        <p:blipFill>
          <a:blip r:embed="rId4"/>
          <a:stretch>
            <a:fillRect/>
          </a:stretch>
        </p:blipFill>
        <p:spPr>
          <a:xfrm>
            <a:off x="3125093" y="2926830"/>
            <a:ext cx="960193" cy="529630"/>
          </a:xfrm>
          <a:prstGeom prst="rect">
            <a:avLst/>
          </a:prstGeom>
        </p:spPr>
      </p:pic>
      <p:sp>
        <p:nvSpPr>
          <p:cNvPr id="2" name="TextBox 1">
            <a:extLst>
              <a:ext uri="{FF2B5EF4-FFF2-40B4-BE49-F238E27FC236}">
                <a16:creationId xmlns:a16="http://schemas.microsoft.com/office/drawing/2014/main" id="{B27E82DF-A1FC-49E9-A8CA-D6F84F6C536A}"/>
              </a:ext>
            </a:extLst>
          </p:cNvPr>
          <p:cNvSpPr txBox="1"/>
          <p:nvPr/>
        </p:nvSpPr>
        <p:spPr>
          <a:xfrm>
            <a:off x="461070" y="1589975"/>
            <a:ext cx="101649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USING A TIMELINE TELLS THE STORY – 7</a:t>
            </a:r>
            <a:r>
              <a:rPr kumimoji="0" lang="en-US" sz="2800" b="1" i="0" u="none" strike="noStrike" kern="1200" cap="none" spc="0" normalizeH="0" baseline="30000" noProof="0" dirty="0">
                <a:ln>
                  <a:noFill/>
                </a:ln>
                <a:solidFill>
                  <a:srgbClr val="0070C0"/>
                </a:solidFill>
                <a:effectLst/>
                <a:uLnTx/>
                <a:uFillTx/>
                <a:latin typeface="Calibri" panose="020F0502020204030204"/>
                <a:ea typeface="+mn-ea"/>
                <a:cs typeface="+mn-cs"/>
              </a:rPr>
              <a:t>TH</a:t>
            </a:r>
            <a:r>
              <a:rPr kumimoji="0" lang="en-US" sz="2800" b="1" i="0" u="none" strike="noStrike" kern="1200" cap="none" spc="0" normalizeH="0" baseline="0" noProof="0" dirty="0">
                <a:ln>
                  <a:noFill/>
                </a:ln>
                <a:solidFill>
                  <a:srgbClr val="0070C0"/>
                </a:solidFill>
                <a:effectLst/>
                <a:uLnTx/>
                <a:uFillTx/>
                <a:latin typeface="Calibri" panose="020F0502020204030204"/>
                <a:ea typeface="+mn-ea"/>
                <a:cs typeface="+mn-cs"/>
              </a:rPr>
              <a:t> CENTURY NUMISMATICS</a:t>
            </a:r>
            <a:endPar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pic>
        <p:nvPicPr>
          <p:cNvPr id="37" name="Content Placeholder 4" descr="A picture containing photo, cake, man&#10;&#10;Description automatically generated">
            <a:extLst>
              <a:ext uri="{FF2B5EF4-FFF2-40B4-BE49-F238E27FC236}">
                <a16:creationId xmlns:a16="http://schemas.microsoft.com/office/drawing/2014/main" id="{AF381685-B93F-8740-9C7F-1AB40A4D8B11}"/>
              </a:ext>
            </a:extLst>
          </p:cNvPr>
          <p:cNvPicPr>
            <a:picLocks noChangeAspect="1"/>
          </p:cNvPicPr>
          <p:nvPr/>
        </p:nvPicPr>
        <p:blipFill rotWithShape="1">
          <a:blip r:embed="rId3"/>
          <a:srcRect t="17037" b="17037"/>
          <a:stretch/>
        </p:blipFill>
        <p:spPr>
          <a:xfrm>
            <a:off x="116584" y="3464117"/>
            <a:ext cx="6485880" cy="2779660"/>
          </a:xfrm>
          <a:prstGeom prst="rect">
            <a:avLst/>
          </a:prstGeom>
        </p:spPr>
      </p:pic>
      <p:pic>
        <p:nvPicPr>
          <p:cNvPr id="39" name="Picture 38" descr="A close up of an animal&#10;&#10;Description automatically generated">
            <a:extLst>
              <a:ext uri="{FF2B5EF4-FFF2-40B4-BE49-F238E27FC236}">
                <a16:creationId xmlns:a16="http://schemas.microsoft.com/office/drawing/2014/main" id="{6F3AC281-4155-B148-A2C7-4EA89A0AC9D1}"/>
              </a:ext>
            </a:extLst>
          </p:cNvPr>
          <p:cNvPicPr>
            <a:picLocks noChangeAspect="1"/>
          </p:cNvPicPr>
          <p:nvPr/>
        </p:nvPicPr>
        <p:blipFill>
          <a:blip r:embed="rId4"/>
          <a:stretch>
            <a:fillRect/>
          </a:stretch>
        </p:blipFill>
        <p:spPr>
          <a:xfrm>
            <a:off x="6273902" y="3480134"/>
            <a:ext cx="5103853" cy="2815219"/>
          </a:xfrm>
          <a:prstGeom prst="rect">
            <a:avLst/>
          </a:prstGeom>
        </p:spPr>
      </p:pic>
      <p:pic>
        <p:nvPicPr>
          <p:cNvPr id="48" name="Content Placeholder 4" descr="A picture containing photo, man, black, large&#10;&#10;Description automatically generated">
            <a:extLst>
              <a:ext uri="{FF2B5EF4-FFF2-40B4-BE49-F238E27FC236}">
                <a16:creationId xmlns:a16="http://schemas.microsoft.com/office/drawing/2014/main" id="{B3129EBB-12FE-4D41-BE38-068C42998272}"/>
              </a:ext>
            </a:extLst>
          </p:cNvPr>
          <p:cNvPicPr>
            <a:picLocks noChangeAspect="1"/>
          </p:cNvPicPr>
          <p:nvPr/>
        </p:nvPicPr>
        <p:blipFill rotWithShape="1">
          <a:blip r:embed="rId5"/>
          <a:srcRect t="12648" b="14690"/>
          <a:stretch/>
        </p:blipFill>
        <p:spPr>
          <a:xfrm>
            <a:off x="4067187" y="2971029"/>
            <a:ext cx="1030387" cy="488440"/>
          </a:xfrm>
          <a:prstGeom prst="rect">
            <a:avLst/>
          </a:prstGeom>
        </p:spPr>
      </p:pic>
      <p:pic>
        <p:nvPicPr>
          <p:cNvPr id="49" name="Image 4">
            <a:extLst>
              <a:ext uri="{FF2B5EF4-FFF2-40B4-BE49-F238E27FC236}">
                <a16:creationId xmlns:a16="http://schemas.microsoft.com/office/drawing/2014/main" id="{7F9735F3-820A-AC4F-B7E9-A4D203C259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8808" y="2877946"/>
            <a:ext cx="1155094" cy="583314"/>
          </a:xfrm>
          <a:prstGeom prst="rect">
            <a:avLst/>
          </a:prstGeom>
        </p:spPr>
      </p:pic>
      <p:pic>
        <p:nvPicPr>
          <p:cNvPr id="51" name="Content Placeholder 4" descr="A picture containing photo, man, black, large&#10;&#10;Description automatically generated">
            <a:extLst>
              <a:ext uri="{FF2B5EF4-FFF2-40B4-BE49-F238E27FC236}">
                <a16:creationId xmlns:a16="http://schemas.microsoft.com/office/drawing/2014/main" id="{D2D3DFE8-7DC1-6E4F-90D1-17351985272C}"/>
              </a:ext>
            </a:extLst>
          </p:cNvPr>
          <p:cNvPicPr>
            <a:picLocks noChangeAspect="1"/>
          </p:cNvPicPr>
          <p:nvPr/>
        </p:nvPicPr>
        <p:blipFill rotWithShape="1">
          <a:blip r:embed="rId5"/>
          <a:srcRect t="12648" b="14690"/>
          <a:stretch/>
        </p:blipFill>
        <p:spPr>
          <a:xfrm>
            <a:off x="350873" y="4023298"/>
            <a:ext cx="4918631" cy="2331606"/>
          </a:xfrm>
          <a:prstGeom prst="rect">
            <a:avLst/>
          </a:prstGeom>
        </p:spPr>
      </p:pic>
      <p:pic>
        <p:nvPicPr>
          <p:cNvPr id="53" name="Image 4">
            <a:extLst>
              <a:ext uri="{FF2B5EF4-FFF2-40B4-BE49-F238E27FC236}">
                <a16:creationId xmlns:a16="http://schemas.microsoft.com/office/drawing/2014/main" id="{31193459-9DC4-404E-ACC2-52F7E1A81B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59262" y="4054698"/>
            <a:ext cx="5423663" cy="2738910"/>
          </a:xfrm>
          <a:prstGeom prst="rect">
            <a:avLst/>
          </a:prstGeom>
        </p:spPr>
      </p:pic>
      <p:pic>
        <p:nvPicPr>
          <p:cNvPr id="64" name="Picture 63" descr="A close up of a coin&#10;&#10;Description automatically generated">
            <a:extLst>
              <a:ext uri="{FF2B5EF4-FFF2-40B4-BE49-F238E27FC236}">
                <a16:creationId xmlns:a16="http://schemas.microsoft.com/office/drawing/2014/main" id="{948EC840-093E-C34B-8BA5-F7C8F1DDC148}"/>
              </a:ext>
            </a:extLst>
          </p:cNvPr>
          <p:cNvPicPr>
            <a:picLocks noChangeAspect="1"/>
          </p:cNvPicPr>
          <p:nvPr/>
        </p:nvPicPr>
        <p:blipFill>
          <a:blip r:embed="rId7"/>
          <a:stretch>
            <a:fillRect/>
          </a:stretch>
        </p:blipFill>
        <p:spPr>
          <a:xfrm>
            <a:off x="6303638" y="2889130"/>
            <a:ext cx="1197016" cy="638408"/>
          </a:xfrm>
          <a:prstGeom prst="rect">
            <a:avLst/>
          </a:prstGeom>
        </p:spPr>
      </p:pic>
      <p:pic>
        <p:nvPicPr>
          <p:cNvPr id="65" name="Picture 64" descr="A close up of a coin&#10;&#10;Description automatically generated">
            <a:extLst>
              <a:ext uri="{FF2B5EF4-FFF2-40B4-BE49-F238E27FC236}">
                <a16:creationId xmlns:a16="http://schemas.microsoft.com/office/drawing/2014/main" id="{2452B43B-8312-F44F-9933-C1949C6C3E1D}"/>
              </a:ext>
            </a:extLst>
          </p:cNvPr>
          <p:cNvPicPr>
            <a:picLocks noChangeAspect="1"/>
          </p:cNvPicPr>
          <p:nvPr/>
        </p:nvPicPr>
        <p:blipFill>
          <a:blip r:embed="rId7"/>
          <a:stretch>
            <a:fillRect/>
          </a:stretch>
        </p:blipFill>
        <p:spPr>
          <a:xfrm>
            <a:off x="8218872" y="1784767"/>
            <a:ext cx="3480174" cy="1856091"/>
          </a:xfrm>
          <a:prstGeom prst="rect">
            <a:avLst/>
          </a:prstGeom>
        </p:spPr>
      </p:pic>
      <p:pic>
        <p:nvPicPr>
          <p:cNvPr id="66" name="Picture 65" descr="A close up of a coin&#10;&#10;Description automatically generated">
            <a:extLst>
              <a:ext uri="{FF2B5EF4-FFF2-40B4-BE49-F238E27FC236}">
                <a16:creationId xmlns:a16="http://schemas.microsoft.com/office/drawing/2014/main" id="{8B31AA74-C0A0-8445-8A8C-9C7C04FA56F5}"/>
              </a:ext>
            </a:extLst>
          </p:cNvPr>
          <p:cNvPicPr>
            <a:picLocks noChangeAspect="1"/>
          </p:cNvPicPr>
          <p:nvPr/>
        </p:nvPicPr>
        <p:blipFill>
          <a:blip r:embed="rId8"/>
          <a:stretch>
            <a:fillRect/>
          </a:stretch>
        </p:blipFill>
        <p:spPr>
          <a:xfrm>
            <a:off x="7684610" y="2896397"/>
            <a:ext cx="1194526" cy="583314"/>
          </a:xfrm>
          <a:prstGeom prst="rect">
            <a:avLst/>
          </a:prstGeom>
        </p:spPr>
      </p:pic>
      <p:pic>
        <p:nvPicPr>
          <p:cNvPr id="68" name="Picture 67" descr="A close up of a coin&#10;&#10;Description automatically generated">
            <a:extLst>
              <a:ext uri="{FF2B5EF4-FFF2-40B4-BE49-F238E27FC236}">
                <a16:creationId xmlns:a16="http://schemas.microsoft.com/office/drawing/2014/main" id="{F8275FB8-4922-3443-9DD5-8F7B85CA4F35}"/>
              </a:ext>
            </a:extLst>
          </p:cNvPr>
          <p:cNvPicPr>
            <a:picLocks noChangeAspect="1"/>
          </p:cNvPicPr>
          <p:nvPr/>
        </p:nvPicPr>
        <p:blipFill>
          <a:blip r:embed="rId8"/>
          <a:stretch>
            <a:fillRect/>
          </a:stretch>
        </p:blipFill>
        <p:spPr>
          <a:xfrm>
            <a:off x="5916323" y="2090562"/>
            <a:ext cx="6066516" cy="2962417"/>
          </a:xfrm>
          <a:prstGeom prst="rect">
            <a:avLst/>
          </a:prstGeom>
        </p:spPr>
      </p:pic>
      <p:pic>
        <p:nvPicPr>
          <p:cNvPr id="69" name="Picture 68" descr="A close up of a coin&#10;&#10;Description automatically generated">
            <a:extLst>
              <a:ext uri="{FF2B5EF4-FFF2-40B4-BE49-F238E27FC236}">
                <a16:creationId xmlns:a16="http://schemas.microsoft.com/office/drawing/2014/main" id="{14559F43-63A9-BA49-BC6A-CAE146F625C2}"/>
              </a:ext>
            </a:extLst>
          </p:cNvPr>
          <p:cNvPicPr>
            <a:picLocks noChangeAspect="1"/>
          </p:cNvPicPr>
          <p:nvPr/>
        </p:nvPicPr>
        <p:blipFill>
          <a:blip r:embed="rId9"/>
          <a:stretch>
            <a:fillRect/>
          </a:stretch>
        </p:blipFill>
        <p:spPr>
          <a:xfrm>
            <a:off x="9212906" y="2795681"/>
            <a:ext cx="1194527" cy="686077"/>
          </a:xfrm>
          <a:prstGeom prst="rect">
            <a:avLst/>
          </a:prstGeom>
        </p:spPr>
      </p:pic>
      <p:pic>
        <p:nvPicPr>
          <p:cNvPr id="70" name="Picture 69" descr="A close up of a coin&#10;&#10;Description automatically generated">
            <a:extLst>
              <a:ext uri="{FF2B5EF4-FFF2-40B4-BE49-F238E27FC236}">
                <a16:creationId xmlns:a16="http://schemas.microsoft.com/office/drawing/2014/main" id="{BE7298BA-3F87-8845-A2BF-81FF22B5C5EB}"/>
              </a:ext>
            </a:extLst>
          </p:cNvPr>
          <p:cNvPicPr>
            <a:picLocks noChangeAspect="1"/>
          </p:cNvPicPr>
          <p:nvPr/>
        </p:nvPicPr>
        <p:blipFill>
          <a:blip r:embed="rId9"/>
          <a:stretch>
            <a:fillRect/>
          </a:stretch>
        </p:blipFill>
        <p:spPr>
          <a:xfrm>
            <a:off x="3649896" y="2004114"/>
            <a:ext cx="5278451" cy="3031680"/>
          </a:xfrm>
          <a:prstGeom prst="rect">
            <a:avLst/>
          </a:prstGeom>
        </p:spPr>
      </p:pic>
      <p:pic>
        <p:nvPicPr>
          <p:cNvPr id="71" name="Picture 70" descr="A close up of a coin&#10;&#10;Description automatically generated">
            <a:extLst>
              <a:ext uri="{FF2B5EF4-FFF2-40B4-BE49-F238E27FC236}">
                <a16:creationId xmlns:a16="http://schemas.microsoft.com/office/drawing/2014/main" id="{5A24C90C-35DF-DD45-8E68-462CC2A0FB89}"/>
              </a:ext>
            </a:extLst>
          </p:cNvPr>
          <p:cNvPicPr>
            <a:picLocks noChangeAspect="1"/>
          </p:cNvPicPr>
          <p:nvPr/>
        </p:nvPicPr>
        <p:blipFill>
          <a:blip r:embed="rId10"/>
          <a:stretch>
            <a:fillRect/>
          </a:stretch>
        </p:blipFill>
        <p:spPr>
          <a:xfrm>
            <a:off x="10505648" y="2812970"/>
            <a:ext cx="1130926" cy="658368"/>
          </a:xfrm>
          <a:prstGeom prst="rect">
            <a:avLst/>
          </a:prstGeom>
        </p:spPr>
      </p:pic>
      <p:pic>
        <p:nvPicPr>
          <p:cNvPr id="72" name="Picture 71" descr="A close up of a coin&#10;&#10;Description automatically generated">
            <a:extLst>
              <a:ext uri="{FF2B5EF4-FFF2-40B4-BE49-F238E27FC236}">
                <a16:creationId xmlns:a16="http://schemas.microsoft.com/office/drawing/2014/main" id="{F2CF6F9C-49FD-1647-8B66-D096C5EE1B7C}"/>
              </a:ext>
            </a:extLst>
          </p:cNvPr>
          <p:cNvPicPr>
            <a:picLocks noChangeAspect="1"/>
          </p:cNvPicPr>
          <p:nvPr/>
        </p:nvPicPr>
        <p:blipFill>
          <a:blip r:embed="rId10"/>
          <a:stretch>
            <a:fillRect/>
          </a:stretch>
        </p:blipFill>
        <p:spPr>
          <a:xfrm>
            <a:off x="4055767" y="2014071"/>
            <a:ext cx="5129326" cy="2986034"/>
          </a:xfrm>
          <a:prstGeom prst="rect">
            <a:avLst/>
          </a:prstGeom>
        </p:spPr>
      </p:pic>
      <p:pic>
        <p:nvPicPr>
          <p:cNvPr id="73" name="Content Placeholder 7">
            <a:extLst>
              <a:ext uri="{FF2B5EF4-FFF2-40B4-BE49-F238E27FC236}">
                <a16:creationId xmlns:a16="http://schemas.microsoft.com/office/drawing/2014/main" id="{59936036-52AD-D84A-92C7-506831821B8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775" y="2100233"/>
            <a:ext cx="5699494" cy="3254380"/>
          </a:xfrm>
          <a:prstGeom prst="rect">
            <a:avLst/>
          </a:prstGeom>
          <a:scene3d>
            <a:camera prst="orthographicFront"/>
            <a:lightRig rig="threePt" dir="t"/>
          </a:scene3d>
          <a:sp3d>
            <a:bevelT w="152400" h="50800" prst="softRound"/>
          </a:sp3d>
        </p:spPr>
      </p:pic>
      <p:pic>
        <p:nvPicPr>
          <p:cNvPr id="74" name="Image 8">
            <a:extLst>
              <a:ext uri="{FF2B5EF4-FFF2-40B4-BE49-F238E27FC236}">
                <a16:creationId xmlns:a16="http://schemas.microsoft.com/office/drawing/2014/main" id="{DAF8E14D-1A4F-8C42-9CC2-7102730D78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2680" y="2276031"/>
            <a:ext cx="5916004" cy="3502152"/>
          </a:xfrm>
          <a:prstGeom prst="rect">
            <a:avLst/>
          </a:prstGeom>
          <a:noFill/>
          <a:ln>
            <a:noFill/>
          </a:ln>
        </p:spPr>
      </p:pic>
      <p:cxnSp>
        <p:nvCxnSpPr>
          <p:cNvPr id="75" name="Connecteur droit 2">
            <a:extLst>
              <a:ext uri="{FF2B5EF4-FFF2-40B4-BE49-F238E27FC236}">
                <a16:creationId xmlns:a16="http://schemas.microsoft.com/office/drawing/2014/main" id="{73B3C187-32BF-E94D-978D-0BE08A0F6B69}"/>
              </a:ext>
            </a:extLst>
          </p:cNvPr>
          <p:cNvCxnSpPr>
            <a:cxnSpLocks/>
          </p:cNvCxnSpPr>
          <p:nvPr/>
        </p:nvCxnSpPr>
        <p:spPr>
          <a:xfrm>
            <a:off x="3323487" y="3115403"/>
            <a:ext cx="2351756" cy="0"/>
          </a:xfrm>
          <a:prstGeom prst="line">
            <a:avLst/>
          </a:prstGeom>
          <a:noFill/>
          <a:ln w="57150">
            <a:solidFill>
              <a:srgbClr val="FF0000"/>
            </a:solidFill>
            <a:headEnd type="none" w="med" len="med"/>
            <a:tailEnd type="diamond" w="med" len="med"/>
          </a:ln>
        </p:spPr>
        <p:style>
          <a:lnRef idx="2">
            <a:schemeClr val="accent1">
              <a:shade val="50000"/>
            </a:schemeClr>
          </a:lnRef>
          <a:fillRef idx="1">
            <a:schemeClr val="accent1"/>
          </a:fillRef>
          <a:effectRef idx="0">
            <a:schemeClr val="accent1"/>
          </a:effectRef>
          <a:fontRef idx="minor">
            <a:schemeClr val="lt1"/>
          </a:fontRef>
        </p:style>
      </p:cxnSp>
      <p:cxnSp>
        <p:nvCxnSpPr>
          <p:cNvPr id="76" name="Connecteur droit 11">
            <a:extLst>
              <a:ext uri="{FF2B5EF4-FFF2-40B4-BE49-F238E27FC236}">
                <a16:creationId xmlns:a16="http://schemas.microsoft.com/office/drawing/2014/main" id="{EE809675-0D86-CA46-8257-3AE3C25AA6CA}"/>
              </a:ext>
            </a:extLst>
          </p:cNvPr>
          <p:cNvCxnSpPr>
            <a:cxnSpLocks/>
          </p:cNvCxnSpPr>
          <p:nvPr/>
        </p:nvCxnSpPr>
        <p:spPr>
          <a:xfrm>
            <a:off x="4261211" y="2718433"/>
            <a:ext cx="3113624" cy="0"/>
          </a:xfrm>
          <a:prstGeom prst="line">
            <a:avLst/>
          </a:prstGeom>
          <a:noFill/>
          <a:ln w="57150">
            <a:solidFill>
              <a:srgbClr val="FF0000"/>
            </a:solidFill>
            <a:headEnd type="diamond" w="med" len="med"/>
            <a:tailEnd type="diamond" w="med" len="med"/>
          </a:ln>
        </p:spPr>
        <p:style>
          <a:lnRef idx="2">
            <a:schemeClr val="accent1">
              <a:shade val="50000"/>
            </a:schemeClr>
          </a:lnRef>
          <a:fillRef idx="1">
            <a:schemeClr val="accent1"/>
          </a:fillRef>
          <a:effectRef idx="0">
            <a:schemeClr val="accent1"/>
          </a:effectRef>
          <a:fontRef idx="minor">
            <a:schemeClr val="lt1"/>
          </a:fontRef>
        </p:style>
      </p:cxnSp>
      <p:sp>
        <p:nvSpPr>
          <p:cNvPr id="77" name="Rectangle 76">
            <a:extLst>
              <a:ext uri="{FF2B5EF4-FFF2-40B4-BE49-F238E27FC236}">
                <a16:creationId xmlns:a16="http://schemas.microsoft.com/office/drawing/2014/main" id="{857C898B-22C1-3640-BFBA-173005466AC7}"/>
              </a:ext>
            </a:extLst>
          </p:cNvPr>
          <p:cNvSpPr/>
          <p:nvPr/>
        </p:nvSpPr>
        <p:spPr>
          <a:xfrm>
            <a:off x="3139916" y="2243746"/>
            <a:ext cx="617075" cy="486727"/>
          </a:xfrm>
          <a:prstGeom prst="rect">
            <a:avLst/>
          </a:prstGeom>
          <a:noFill/>
          <a:ln w="76200">
            <a:solidFill>
              <a:srgbClr val="33CC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8" name="ZoneTexte 21">
            <a:extLst>
              <a:ext uri="{FF2B5EF4-FFF2-40B4-BE49-F238E27FC236}">
                <a16:creationId xmlns:a16="http://schemas.microsoft.com/office/drawing/2014/main" id="{3E51EFC9-1116-0A45-B8A2-24EBE0C43F34}"/>
              </a:ext>
            </a:extLst>
          </p:cNvPr>
          <p:cNvSpPr txBox="1"/>
          <p:nvPr/>
        </p:nvSpPr>
        <p:spPr>
          <a:xfrm>
            <a:off x="508000" y="5794607"/>
            <a:ext cx="10882243" cy="1072858"/>
          </a:xfrm>
          <a:prstGeom prst="rect">
            <a:avLst/>
          </a:prstGeom>
          <a:solidFill>
            <a:schemeClr val="bg1"/>
          </a:solidFill>
        </p:spPr>
        <p:txBody>
          <a:bodyPr wrap="square" l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The text is introduced by a </a:t>
            </a:r>
            <a:r>
              <a:rPr kumimoji="0" lang="en-US" sz="2000" b="1" i="0" u="none" strike="noStrike" kern="1200" cap="none" spc="0" normalizeH="0" baseline="0" noProof="0" dirty="0">
                <a:ln>
                  <a:noFill/>
                </a:ln>
                <a:solidFill>
                  <a:srgbClr val="33CC33"/>
                </a:solidFill>
                <a:effectLst/>
                <a:uLnTx/>
                <a:uFillTx/>
                <a:latin typeface="Calibri" panose="020F0502020204030204" pitchFamily="34" charset="0"/>
                <a:ea typeface="Calibri" panose="020F0502020204030204" pitchFamily="34" charset="0"/>
                <a:cs typeface="Times New Roman" panose="02020603050405020304" pitchFamily="18" charset="0"/>
              </a:rPr>
              <a:t>Christian cross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and refers to </a:t>
            </a:r>
            <a:r>
              <a:rPr kumimoji="0" lang="en-US" sz="2000" b="1" i="0" u="none" strike="noStrike" kern="1200" cap="none" spc="0" normalizeH="0" baseline="0" noProof="0" dirty="0">
                <a:ln>
                  <a:noFill/>
                </a:ln>
                <a:solidFill>
                  <a:srgbClr val="CC00CC"/>
                </a:solidFill>
                <a:effectLst/>
                <a:uLnTx/>
                <a:uFillTx/>
                <a:latin typeface="Calibri" panose="020F0502020204030204" pitchFamily="34" charset="0"/>
                <a:ea typeface="Calibri" panose="020F0502020204030204" pitchFamily="34" charset="0"/>
                <a:cs typeface="Times New Roman" panose="02020603050405020304" pitchFamily="18" charset="0"/>
              </a:rPr>
              <a:t>Muawiya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as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ΑΒΔΑΛΛΑ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abdalla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ΑΜΗΡΑΑΛΜΥΜΕΝΗΝ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ameraalmoumenhene</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direct transliterations into the Greek alphabet of the Arabic expressions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abd allah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and </a:t>
            </a: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amir al-mu'minin</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servant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and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commander of the believers</a:t>
            </a:r>
            <a:endPar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3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 calcmode="lin" valueType="num">
                                      <p:cBhvr additive="base">
                                        <p:cTn id="23" dur="500" fill="hold"/>
                                        <p:tgtEl>
                                          <p:spTgt spid="39"/>
                                        </p:tgtEl>
                                        <p:attrNameLst>
                                          <p:attrName>ppt_x</p:attrName>
                                        </p:attrNameLst>
                                      </p:cBhvr>
                                      <p:tavLst>
                                        <p:tav tm="0">
                                          <p:val>
                                            <p:strVal val="#ppt_x"/>
                                          </p:val>
                                        </p:tav>
                                        <p:tav tm="100000">
                                          <p:val>
                                            <p:strVal val="#ppt_x"/>
                                          </p:val>
                                        </p:tav>
                                      </p:tavLst>
                                    </p:anim>
                                    <p:anim calcmode="lin" valueType="num">
                                      <p:cBhvr additive="base">
                                        <p:cTn id="2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nodeType="clickEffect">
                                  <p:stCondLst>
                                    <p:cond delay="0"/>
                                  </p:stCondLst>
                                  <p:childTnLst>
                                    <p:anim calcmode="lin" valueType="num">
                                      <p:cBhvr additive="base">
                                        <p:cTn id="28" dur="500"/>
                                        <p:tgtEl>
                                          <p:spTgt spid="37"/>
                                        </p:tgtEl>
                                        <p:attrNameLst>
                                          <p:attrName>ppt_x</p:attrName>
                                        </p:attrNameLst>
                                      </p:cBhvr>
                                      <p:tavLst>
                                        <p:tav tm="0">
                                          <p:val>
                                            <p:strVal val="ppt_x"/>
                                          </p:val>
                                        </p:tav>
                                        <p:tav tm="100000">
                                          <p:val>
                                            <p:strVal val="ppt_x"/>
                                          </p:val>
                                        </p:tav>
                                      </p:tavLst>
                                    </p:anim>
                                    <p:anim calcmode="lin" valueType="num">
                                      <p:cBhvr additive="base">
                                        <p:cTn id="29" dur="500"/>
                                        <p:tgtEl>
                                          <p:spTgt spid="37"/>
                                        </p:tgtEl>
                                        <p:attrNameLst>
                                          <p:attrName>ppt_y</p:attrName>
                                        </p:attrNameLst>
                                      </p:cBhvr>
                                      <p:tavLst>
                                        <p:tav tm="0">
                                          <p:val>
                                            <p:strVal val="ppt_y"/>
                                          </p:val>
                                        </p:tav>
                                        <p:tav tm="100000">
                                          <p:val>
                                            <p:strVal val="1+ppt_h/2"/>
                                          </p:val>
                                        </p:tav>
                                      </p:tavLst>
                                    </p:anim>
                                    <p:set>
                                      <p:cBhvr>
                                        <p:cTn id="30" dur="1" fill="hold">
                                          <p:stCondLst>
                                            <p:cond delay="499"/>
                                          </p:stCondLst>
                                        </p:cTn>
                                        <p:tgtEl>
                                          <p:spTgt spid="37"/>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39"/>
                                        </p:tgtEl>
                                        <p:attrNameLst>
                                          <p:attrName>ppt_x</p:attrName>
                                        </p:attrNameLst>
                                      </p:cBhvr>
                                      <p:tavLst>
                                        <p:tav tm="0">
                                          <p:val>
                                            <p:strVal val="ppt_x"/>
                                          </p:val>
                                        </p:tav>
                                        <p:tav tm="100000">
                                          <p:val>
                                            <p:strVal val="ppt_x"/>
                                          </p:val>
                                        </p:tav>
                                      </p:tavLst>
                                    </p:anim>
                                    <p:anim calcmode="lin" valueType="num">
                                      <p:cBhvr additive="base">
                                        <p:cTn id="33" dur="500"/>
                                        <p:tgtEl>
                                          <p:spTgt spid="39"/>
                                        </p:tgtEl>
                                        <p:attrNameLst>
                                          <p:attrName>ppt_y</p:attrName>
                                        </p:attrNameLst>
                                      </p:cBhvr>
                                      <p:tavLst>
                                        <p:tav tm="0">
                                          <p:val>
                                            <p:strVal val="ppt_y"/>
                                          </p:val>
                                        </p:tav>
                                        <p:tav tm="100000">
                                          <p:val>
                                            <p:strVal val="1+ppt_h/2"/>
                                          </p:val>
                                        </p:tav>
                                      </p:tavLst>
                                    </p:anim>
                                    <p:set>
                                      <p:cBhvr>
                                        <p:cTn id="34" dur="1" fill="hold">
                                          <p:stCondLst>
                                            <p:cond delay="499"/>
                                          </p:stCondLst>
                                        </p:cTn>
                                        <p:tgtEl>
                                          <p:spTgt spid="39"/>
                                        </p:tgtEl>
                                        <p:attrNameLst>
                                          <p:attrName>style.visibility</p:attrName>
                                        </p:attrNameLst>
                                      </p:cBhvr>
                                      <p:to>
                                        <p:strVal val="hidden"/>
                                      </p:to>
                                    </p:se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67"/>
                                        </p:tgtEl>
                                        <p:attrNameLst>
                                          <p:attrName>style.visibility</p:attrName>
                                        </p:attrNameLst>
                                      </p:cBhvr>
                                      <p:to>
                                        <p:strVal val="visible"/>
                                      </p:to>
                                    </p:set>
                                    <p:animEffect transition="in" filter="fade">
                                      <p:cBhvr>
                                        <p:cTn id="38" dur="1000"/>
                                        <p:tgtEl>
                                          <p:spTgt spid="67"/>
                                        </p:tgtEl>
                                      </p:cBhvr>
                                    </p:animEffect>
                                    <p:anim calcmode="lin" valueType="num">
                                      <p:cBhvr>
                                        <p:cTn id="39" dur="1000" fill="hold"/>
                                        <p:tgtEl>
                                          <p:spTgt spid="67"/>
                                        </p:tgtEl>
                                        <p:attrNameLst>
                                          <p:attrName>ppt_x</p:attrName>
                                        </p:attrNameLst>
                                      </p:cBhvr>
                                      <p:tavLst>
                                        <p:tav tm="0">
                                          <p:val>
                                            <p:strVal val="#ppt_x"/>
                                          </p:val>
                                        </p:tav>
                                        <p:tav tm="100000">
                                          <p:val>
                                            <p:strVal val="#ppt_x"/>
                                          </p:val>
                                        </p:tav>
                                      </p:tavLst>
                                    </p:anim>
                                    <p:anim calcmode="lin" valueType="num">
                                      <p:cBhvr>
                                        <p:cTn id="40" dur="1000" fill="hold"/>
                                        <p:tgtEl>
                                          <p:spTgt spid="67"/>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1000"/>
                                        <p:tgtEl>
                                          <p:spTgt spid="63"/>
                                        </p:tgtEl>
                                      </p:cBhvr>
                                    </p:animEffect>
                                    <p:anim calcmode="lin" valueType="num">
                                      <p:cBhvr>
                                        <p:cTn id="44" dur="1000" fill="hold"/>
                                        <p:tgtEl>
                                          <p:spTgt spid="63"/>
                                        </p:tgtEl>
                                        <p:attrNameLst>
                                          <p:attrName>ppt_x</p:attrName>
                                        </p:attrNameLst>
                                      </p:cBhvr>
                                      <p:tavLst>
                                        <p:tav tm="0">
                                          <p:val>
                                            <p:strVal val="#ppt_x"/>
                                          </p:val>
                                        </p:tav>
                                        <p:tav tm="100000">
                                          <p:val>
                                            <p:strVal val="#ppt_x"/>
                                          </p:val>
                                        </p:tav>
                                      </p:tavLst>
                                    </p:anim>
                                    <p:anim calcmode="lin" valueType="num">
                                      <p:cBhvr>
                                        <p:cTn id="45"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 calcmode="lin" valueType="num">
                                      <p:cBhvr additive="base">
                                        <p:cTn id="50" dur="500" fill="hold"/>
                                        <p:tgtEl>
                                          <p:spTgt spid="31"/>
                                        </p:tgtEl>
                                        <p:attrNameLst>
                                          <p:attrName>ppt_x</p:attrName>
                                        </p:attrNameLst>
                                      </p:cBhvr>
                                      <p:tavLst>
                                        <p:tav tm="0">
                                          <p:val>
                                            <p:strVal val="#ppt_x"/>
                                          </p:val>
                                        </p:tav>
                                        <p:tav tm="100000">
                                          <p:val>
                                            <p:strVal val="#ppt_x"/>
                                          </p:val>
                                        </p:tav>
                                      </p:tavLst>
                                    </p:anim>
                                    <p:anim calcmode="lin" valueType="num">
                                      <p:cBhvr additive="base">
                                        <p:cTn id="5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additive="base">
                                        <p:cTn id="56" dur="500" fill="hold"/>
                                        <p:tgtEl>
                                          <p:spTgt spid="51"/>
                                        </p:tgtEl>
                                        <p:attrNameLst>
                                          <p:attrName>ppt_x</p:attrName>
                                        </p:attrNameLst>
                                      </p:cBhvr>
                                      <p:tavLst>
                                        <p:tav tm="0">
                                          <p:val>
                                            <p:strVal val="#ppt_x"/>
                                          </p:val>
                                        </p:tav>
                                        <p:tav tm="100000">
                                          <p:val>
                                            <p:strVal val="#ppt_x"/>
                                          </p:val>
                                        </p:tav>
                                      </p:tavLst>
                                    </p:anim>
                                    <p:anim calcmode="lin" valueType="num">
                                      <p:cBhvr additive="base">
                                        <p:cTn id="57" dur="500" fill="hold"/>
                                        <p:tgtEl>
                                          <p:spTgt spid="51"/>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ppt_x"/>
                                          </p:val>
                                        </p:tav>
                                        <p:tav tm="100000">
                                          <p:val>
                                            <p:strVal val="#ppt_x"/>
                                          </p:val>
                                        </p:tav>
                                      </p:tavLst>
                                    </p:anim>
                                    <p:anim calcmode="lin" valueType="num">
                                      <p:cBhvr additive="base">
                                        <p:cTn id="6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cBhvr additive="base">
                                        <p:cTn id="66" dur="500" fill="hold"/>
                                        <p:tgtEl>
                                          <p:spTgt spid="65"/>
                                        </p:tgtEl>
                                        <p:attrNameLst>
                                          <p:attrName>ppt_x</p:attrName>
                                        </p:attrNameLst>
                                      </p:cBhvr>
                                      <p:tavLst>
                                        <p:tav tm="0">
                                          <p:val>
                                            <p:strVal val="#ppt_x"/>
                                          </p:val>
                                        </p:tav>
                                        <p:tav tm="100000">
                                          <p:val>
                                            <p:strVal val="#ppt_x"/>
                                          </p:val>
                                        </p:tav>
                                      </p:tavLst>
                                    </p:anim>
                                    <p:anim calcmode="lin" valueType="num">
                                      <p:cBhvr additive="base">
                                        <p:cTn id="6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xit" presetSubtype="4" fill="hold" nodeType="clickEffect">
                                  <p:stCondLst>
                                    <p:cond delay="0"/>
                                  </p:stCondLst>
                                  <p:childTnLst>
                                    <p:anim calcmode="lin" valueType="num">
                                      <p:cBhvr additive="base">
                                        <p:cTn id="71" dur="500"/>
                                        <p:tgtEl>
                                          <p:spTgt spid="51"/>
                                        </p:tgtEl>
                                        <p:attrNameLst>
                                          <p:attrName>ppt_x</p:attrName>
                                        </p:attrNameLst>
                                      </p:cBhvr>
                                      <p:tavLst>
                                        <p:tav tm="0">
                                          <p:val>
                                            <p:strVal val="ppt_x"/>
                                          </p:val>
                                        </p:tav>
                                        <p:tav tm="100000">
                                          <p:val>
                                            <p:strVal val="ppt_x"/>
                                          </p:val>
                                        </p:tav>
                                      </p:tavLst>
                                    </p:anim>
                                    <p:anim calcmode="lin" valueType="num">
                                      <p:cBhvr additive="base">
                                        <p:cTn id="72" dur="500"/>
                                        <p:tgtEl>
                                          <p:spTgt spid="51"/>
                                        </p:tgtEl>
                                        <p:attrNameLst>
                                          <p:attrName>ppt_y</p:attrName>
                                        </p:attrNameLst>
                                      </p:cBhvr>
                                      <p:tavLst>
                                        <p:tav tm="0">
                                          <p:val>
                                            <p:strVal val="ppt_y"/>
                                          </p:val>
                                        </p:tav>
                                        <p:tav tm="100000">
                                          <p:val>
                                            <p:strVal val="1+ppt_h/2"/>
                                          </p:val>
                                        </p:tav>
                                      </p:tavLst>
                                    </p:anim>
                                    <p:set>
                                      <p:cBhvr>
                                        <p:cTn id="73" dur="1" fill="hold">
                                          <p:stCondLst>
                                            <p:cond delay="499"/>
                                          </p:stCondLst>
                                        </p:cTn>
                                        <p:tgtEl>
                                          <p:spTgt spid="51"/>
                                        </p:tgtEl>
                                        <p:attrNameLst>
                                          <p:attrName>style.visibility</p:attrName>
                                        </p:attrNameLst>
                                      </p:cBhvr>
                                      <p:to>
                                        <p:strVal val="hidden"/>
                                      </p:to>
                                    </p:set>
                                  </p:childTnLst>
                                </p:cTn>
                              </p:par>
                              <p:par>
                                <p:cTn id="74" presetID="2" presetClass="exit" presetSubtype="4" fill="hold" nodeType="withEffect">
                                  <p:stCondLst>
                                    <p:cond delay="0"/>
                                  </p:stCondLst>
                                  <p:childTnLst>
                                    <p:anim calcmode="lin" valueType="num">
                                      <p:cBhvr additive="base">
                                        <p:cTn id="75" dur="500"/>
                                        <p:tgtEl>
                                          <p:spTgt spid="53"/>
                                        </p:tgtEl>
                                        <p:attrNameLst>
                                          <p:attrName>ppt_x</p:attrName>
                                        </p:attrNameLst>
                                      </p:cBhvr>
                                      <p:tavLst>
                                        <p:tav tm="0">
                                          <p:val>
                                            <p:strVal val="ppt_x"/>
                                          </p:val>
                                        </p:tav>
                                        <p:tav tm="100000">
                                          <p:val>
                                            <p:strVal val="ppt_x"/>
                                          </p:val>
                                        </p:tav>
                                      </p:tavLst>
                                    </p:anim>
                                    <p:anim calcmode="lin" valueType="num">
                                      <p:cBhvr additive="base">
                                        <p:cTn id="76" dur="500"/>
                                        <p:tgtEl>
                                          <p:spTgt spid="53"/>
                                        </p:tgtEl>
                                        <p:attrNameLst>
                                          <p:attrName>ppt_y</p:attrName>
                                        </p:attrNameLst>
                                      </p:cBhvr>
                                      <p:tavLst>
                                        <p:tav tm="0">
                                          <p:val>
                                            <p:strVal val="ppt_y"/>
                                          </p:val>
                                        </p:tav>
                                        <p:tav tm="100000">
                                          <p:val>
                                            <p:strVal val="1+ppt_h/2"/>
                                          </p:val>
                                        </p:tav>
                                      </p:tavLst>
                                    </p:anim>
                                    <p:set>
                                      <p:cBhvr>
                                        <p:cTn id="77" dur="1" fill="hold">
                                          <p:stCondLst>
                                            <p:cond delay="499"/>
                                          </p:stCondLst>
                                        </p:cTn>
                                        <p:tgtEl>
                                          <p:spTgt spid="53"/>
                                        </p:tgtEl>
                                        <p:attrNameLst>
                                          <p:attrName>style.visibility</p:attrName>
                                        </p:attrNameLst>
                                      </p:cBhvr>
                                      <p:to>
                                        <p:strVal val="hidden"/>
                                      </p:to>
                                    </p:set>
                                  </p:childTnLst>
                                </p:cTn>
                              </p:par>
                              <p:par>
                                <p:cTn id="78" presetID="2" presetClass="exit" presetSubtype="4" fill="hold" nodeType="withEffect">
                                  <p:stCondLst>
                                    <p:cond delay="0"/>
                                  </p:stCondLst>
                                  <p:childTnLst>
                                    <p:anim calcmode="lin" valueType="num">
                                      <p:cBhvr additive="base">
                                        <p:cTn id="79" dur="500"/>
                                        <p:tgtEl>
                                          <p:spTgt spid="65"/>
                                        </p:tgtEl>
                                        <p:attrNameLst>
                                          <p:attrName>ppt_x</p:attrName>
                                        </p:attrNameLst>
                                      </p:cBhvr>
                                      <p:tavLst>
                                        <p:tav tm="0">
                                          <p:val>
                                            <p:strVal val="ppt_x"/>
                                          </p:val>
                                        </p:tav>
                                        <p:tav tm="100000">
                                          <p:val>
                                            <p:strVal val="ppt_x"/>
                                          </p:val>
                                        </p:tav>
                                      </p:tavLst>
                                    </p:anim>
                                    <p:anim calcmode="lin" valueType="num">
                                      <p:cBhvr additive="base">
                                        <p:cTn id="80" dur="500"/>
                                        <p:tgtEl>
                                          <p:spTgt spid="65"/>
                                        </p:tgtEl>
                                        <p:attrNameLst>
                                          <p:attrName>ppt_y</p:attrName>
                                        </p:attrNameLst>
                                      </p:cBhvr>
                                      <p:tavLst>
                                        <p:tav tm="0">
                                          <p:val>
                                            <p:strVal val="ppt_y"/>
                                          </p:val>
                                        </p:tav>
                                        <p:tav tm="100000">
                                          <p:val>
                                            <p:strVal val="1+ppt_h/2"/>
                                          </p:val>
                                        </p:tav>
                                      </p:tavLst>
                                    </p:anim>
                                    <p:set>
                                      <p:cBhvr>
                                        <p:cTn id="81" dur="1" fill="hold">
                                          <p:stCondLst>
                                            <p:cond delay="499"/>
                                          </p:stCondLst>
                                        </p:cTn>
                                        <p:tgtEl>
                                          <p:spTgt spid="65"/>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74"/>
                                        </p:tgtEl>
                                        <p:attrNameLst>
                                          <p:attrName>style.visibility</p:attrName>
                                        </p:attrNameLst>
                                      </p:cBhvr>
                                      <p:to>
                                        <p:strVal val="visible"/>
                                      </p:to>
                                    </p:set>
                                    <p:anim calcmode="lin" valueType="num">
                                      <p:cBhvr additive="base">
                                        <p:cTn id="86" dur="500" fill="hold"/>
                                        <p:tgtEl>
                                          <p:spTgt spid="74"/>
                                        </p:tgtEl>
                                        <p:attrNameLst>
                                          <p:attrName>ppt_x</p:attrName>
                                        </p:attrNameLst>
                                      </p:cBhvr>
                                      <p:tavLst>
                                        <p:tav tm="0">
                                          <p:val>
                                            <p:strVal val="#ppt_x"/>
                                          </p:val>
                                        </p:tav>
                                        <p:tav tm="100000">
                                          <p:val>
                                            <p:strVal val="#ppt_x"/>
                                          </p:val>
                                        </p:tav>
                                      </p:tavLst>
                                    </p:anim>
                                    <p:anim calcmode="lin" valueType="num">
                                      <p:cBhvr additive="base">
                                        <p:cTn id="87" dur="500" fill="hold"/>
                                        <p:tgtEl>
                                          <p:spTgt spid="74"/>
                                        </p:tgtEl>
                                        <p:attrNameLst>
                                          <p:attrName>ppt_y</p:attrName>
                                        </p:attrNameLst>
                                      </p:cBhvr>
                                      <p:tavLst>
                                        <p:tav tm="0">
                                          <p:val>
                                            <p:strVal val="1+#ppt_h/2"/>
                                          </p:val>
                                        </p:tav>
                                        <p:tav tm="100000">
                                          <p:val>
                                            <p:strVal val="#ppt_y"/>
                                          </p:val>
                                        </p:tav>
                                      </p:tavLst>
                                    </p:anim>
                                  </p:childTnLst>
                                </p:cTn>
                              </p:par>
                              <p:par>
                                <p:cTn id="88" presetID="2" presetClass="entr" presetSubtype="4" fill="hold" nodeType="with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additive="base">
                                        <p:cTn id="90" dur="500" fill="hold"/>
                                        <p:tgtEl>
                                          <p:spTgt spid="49"/>
                                        </p:tgtEl>
                                        <p:attrNameLst>
                                          <p:attrName>ppt_x</p:attrName>
                                        </p:attrNameLst>
                                      </p:cBhvr>
                                      <p:tavLst>
                                        <p:tav tm="0">
                                          <p:val>
                                            <p:strVal val="#ppt_x"/>
                                          </p:val>
                                        </p:tav>
                                        <p:tav tm="100000">
                                          <p:val>
                                            <p:strVal val="#ppt_x"/>
                                          </p:val>
                                        </p:tav>
                                      </p:tavLst>
                                    </p:anim>
                                    <p:anim calcmode="lin" valueType="num">
                                      <p:cBhvr additive="base">
                                        <p:cTn id="91" dur="500" fill="hold"/>
                                        <p:tgtEl>
                                          <p:spTgt spid="49"/>
                                        </p:tgtEl>
                                        <p:attrNameLst>
                                          <p:attrName>ppt_y</p:attrName>
                                        </p:attrNameLst>
                                      </p:cBhvr>
                                      <p:tavLst>
                                        <p:tav tm="0">
                                          <p:val>
                                            <p:strVal val="1+#ppt_h/2"/>
                                          </p:val>
                                        </p:tav>
                                        <p:tav tm="100000">
                                          <p:val>
                                            <p:strVal val="#ppt_y"/>
                                          </p:val>
                                        </p:tav>
                                      </p:tavLst>
                                    </p:anim>
                                  </p:childTnLst>
                                </p:cTn>
                              </p:par>
                              <p:par>
                                <p:cTn id="92" presetID="2" presetClass="entr" presetSubtype="4" fill="hold" nodeType="withEffect">
                                  <p:stCondLst>
                                    <p:cond delay="0"/>
                                  </p:stCondLst>
                                  <p:childTnLst>
                                    <p:set>
                                      <p:cBhvr>
                                        <p:cTn id="93" dur="1" fill="hold">
                                          <p:stCondLst>
                                            <p:cond delay="0"/>
                                          </p:stCondLst>
                                        </p:cTn>
                                        <p:tgtEl>
                                          <p:spTgt spid="64"/>
                                        </p:tgtEl>
                                        <p:attrNameLst>
                                          <p:attrName>style.visibility</p:attrName>
                                        </p:attrNameLst>
                                      </p:cBhvr>
                                      <p:to>
                                        <p:strVal val="visible"/>
                                      </p:to>
                                    </p:set>
                                    <p:anim calcmode="lin" valueType="num">
                                      <p:cBhvr additive="base">
                                        <p:cTn id="94" dur="500" fill="hold"/>
                                        <p:tgtEl>
                                          <p:spTgt spid="64"/>
                                        </p:tgtEl>
                                        <p:attrNameLst>
                                          <p:attrName>ppt_x</p:attrName>
                                        </p:attrNameLst>
                                      </p:cBhvr>
                                      <p:tavLst>
                                        <p:tav tm="0">
                                          <p:val>
                                            <p:strVal val="#ppt_x"/>
                                          </p:val>
                                        </p:tav>
                                        <p:tav tm="100000">
                                          <p:val>
                                            <p:strVal val="#ppt_x"/>
                                          </p:val>
                                        </p:tav>
                                      </p:tavLst>
                                    </p:anim>
                                    <p:anim calcmode="lin" valueType="num">
                                      <p:cBhvr additive="base">
                                        <p:cTn id="95"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7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75"/>
                                        </p:tgtEl>
                                        <p:attrNameLst>
                                          <p:attrName>style.visibility</p:attrName>
                                        </p:attrNameLst>
                                      </p:cBhvr>
                                      <p:to>
                                        <p:strVal val="visible"/>
                                      </p:to>
                                    </p:set>
                                  </p:childTnLst>
                                </p:cTn>
                              </p:par>
                            </p:childTnLst>
                          </p:cTn>
                        </p:par>
                        <p:par>
                          <p:cTn id="106" fill="hold">
                            <p:stCondLst>
                              <p:cond delay="0"/>
                            </p:stCondLst>
                            <p:childTnLst>
                              <p:par>
                                <p:cTn id="107" presetID="2" presetClass="entr" presetSubtype="4" fill="hold" grpId="0" nodeType="afterEffect">
                                  <p:stCondLst>
                                    <p:cond delay="0"/>
                                  </p:stCondLst>
                                  <p:childTnLst>
                                    <p:set>
                                      <p:cBhvr>
                                        <p:cTn id="108" dur="1" fill="hold">
                                          <p:stCondLst>
                                            <p:cond delay="0"/>
                                          </p:stCondLst>
                                        </p:cTn>
                                        <p:tgtEl>
                                          <p:spTgt spid="78"/>
                                        </p:tgtEl>
                                        <p:attrNameLst>
                                          <p:attrName>style.visibility</p:attrName>
                                        </p:attrNameLst>
                                      </p:cBhvr>
                                      <p:to>
                                        <p:strVal val="visible"/>
                                      </p:to>
                                    </p:set>
                                    <p:anim calcmode="lin" valueType="num">
                                      <p:cBhvr additive="base">
                                        <p:cTn id="109" dur="500" fill="hold"/>
                                        <p:tgtEl>
                                          <p:spTgt spid="78"/>
                                        </p:tgtEl>
                                        <p:attrNameLst>
                                          <p:attrName>ppt_x</p:attrName>
                                        </p:attrNameLst>
                                      </p:cBhvr>
                                      <p:tavLst>
                                        <p:tav tm="0">
                                          <p:val>
                                            <p:strVal val="#ppt_x"/>
                                          </p:val>
                                        </p:tav>
                                        <p:tav tm="100000">
                                          <p:val>
                                            <p:strVal val="#ppt_x"/>
                                          </p:val>
                                        </p:tav>
                                      </p:tavLst>
                                    </p:anim>
                                    <p:anim calcmode="lin" valueType="num">
                                      <p:cBhvr additive="base">
                                        <p:cTn id="110" dur="500" fill="hold"/>
                                        <p:tgtEl>
                                          <p:spTgt spid="78"/>
                                        </p:tgtEl>
                                        <p:attrNameLst>
                                          <p:attrName>ppt_y</p:attrName>
                                        </p:attrNameLst>
                                      </p:cBhvr>
                                      <p:tavLst>
                                        <p:tav tm="0">
                                          <p:val>
                                            <p:strVal val="1+#ppt_h/2"/>
                                          </p:val>
                                        </p:tav>
                                        <p:tav tm="100000">
                                          <p:val>
                                            <p:strVal val="#ppt_y"/>
                                          </p:val>
                                        </p:tav>
                                      </p:tavLst>
                                    </p:anim>
                                  </p:childTnLst>
                                </p:cTn>
                              </p:par>
                            </p:childTnLst>
                          </p:cTn>
                        </p:par>
                        <p:par>
                          <p:cTn id="111" fill="hold">
                            <p:stCondLst>
                              <p:cond delay="500"/>
                            </p:stCondLst>
                            <p:childTnLst>
                              <p:par>
                                <p:cTn id="112" presetID="2" presetClass="entr" presetSubtype="4" fill="hold" nodeType="afterEffect">
                                  <p:stCondLst>
                                    <p:cond delay="0"/>
                                  </p:stCondLst>
                                  <p:childTnLst>
                                    <p:set>
                                      <p:cBhvr>
                                        <p:cTn id="113" dur="1" fill="hold">
                                          <p:stCondLst>
                                            <p:cond delay="0"/>
                                          </p:stCondLst>
                                        </p:cTn>
                                        <p:tgtEl>
                                          <p:spTgt spid="48"/>
                                        </p:tgtEl>
                                        <p:attrNameLst>
                                          <p:attrName>style.visibility</p:attrName>
                                        </p:attrNameLst>
                                      </p:cBhvr>
                                      <p:to>
                                        <p:strVal val="visible"/>
                                      </p:to>
                                    </p:set>
                                    <p:anim calcmode="lin" valueType="num">
                                      <p:cBhvr additive="base">
                                        <p:cTn id="114" dur="500" fill="hold"/>
                                        <p:tgtEl>
                                          <p:spTgt spid="48"/>
                                        </p:tgtEl>
                                        <p:attrNameLst>
                                          <p:attrName>ppt_x</p:attrName>
                                        </p:attrNameLst>
                                      </p:cBhvr>
                                      <p:tavLst>
                                        <p:tav tm="0">
                                          <p:val>
                                            <p:strVal val="#ppt_x"/>
                                          </p:val>
                                        </p:tav>
                                        <p:tav tm="100000">
                                          <p:val>
                                            <p:strVal val="#ppt_x"/>
                                          </p:val>
                                        </p:tav>
                                      </p:tavLst>
                                    </p:anim>
                                    <p:anim calcmode="lin" valueType="num">
                                      <p:cBhvr additive="base">
                                        <p:cTn id="11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xit" presetSubtype="4" fill="hold" grpId="1" nodeType="clickEffect">
                                  <p:stCondLst>
                                    <p:cond delay="0"/>
                                  </p:stCondLst>
                                  <p:childTnLst>
                                    <p:anim calcmode="lin" valueType="num">
                                      <p:cBhvr additive="base">
                                        <p:cTn id="119" dur="500"/>
                                        <p:tgtEl>
                                          <p:spTgt spid="78"/>
                                        </p:tgtEl>
                                        <p:attrNameLst>
                                          <p:attrName>ppt_x</p:attrName>
                                        </p:attrNameLst>
                                      </p:cBhvr>
                                      <p:tavLst>
                                        <p:tav tm="0">
                                          <p:val>
                                            <p:strVal val="ppt_x"/>
                                          </p:val>
                                        </p:tav>
                                        <p:tav tm="100000">
                                          <p:val>
                                            <p:strVal val="ppt_x"/>
                                          </p:val>
                                        </p:tav>
                                      </p:tavLst>
                                    </p:anim>
                                    <p:anim calcmode="lin" valueType="num">
                                      <p:cBhvr additive="base">
                                        <p:cTn id="120" dur="500"/>
                                        <p:tgtEl>
                                          <p:spTgt spid="78"/>
                                        </p:tgtEl>
                                        <p:attrNameLst>
                                          <p:attrName>ppt_y</p:attrName>
                                        </p:attrNameLst>
                                      </p:cBhvr>
                                      <p:tavLst>
                                        <p:tav tm="0">
                                          <p:val>
                                            <p:strVal val="ppt_y"/>
                                          </p:val>
                                        </p:tav>
                                        <p:tav tm="100000">
                                          <p:val>
                                            <p:strVal val="1+ppt_h/2"/>
                                          </p:val>
                                        </p:tav>
                                      </p:tavLst>
                                    </p:anim>
                                    <p:set>
                                      <p:cBhvr>
                                        <p:cTn id="121" dur="1" fill="hold">
                                          <p:stCondLst>
                                            <p:cond delay="499"/>
                                          </p:stCondLst>
                                        </p:cTn>
                                        <p:tgtEl>
                                          <p:spTgt spid="78"/>
                                        </p:tgtEl>
                                        <p:attrNameLst>
                                          <p:attrName>style.visibility</p:attrName>
                                        </p:attrNameLst>
                                      </p:cBhvr>
                                      <p:to>
                                        <p:strVal val="hidden"/>
                                      </p:to>
                                    </p:set>
                                  </p:childTnLst>
                                </p:cTn>
                              </p:par>
                              <p:par>
                                <p:cTn id="122" presetID="2" presetClass="exit" presetSubtype="4" fill="hold" nodeType="withEffect">
                                  <p:stCondLst>
                                    <p:cond delay="0"/>
                                  </p:stCondLst>
                                  <p:childTnLst>
                                    <p:anim calcmode="lin" valueType="num">
                                      <p:cBhvr additive="base">
                                        <p:cTn id="123" dur="500"/>
                                        <p:tgtEl>
                                          <p:spTgt spid="74"/>
                                        </p:tgtEl>
                                        <p:attrNameLst>
                                          <p:attrName>ppt_x</p:attrName>
                                        </p:attrNameLst>
                                      </p:cBhvr>
                                      <p:tavLst>
                                        <p:tav tm="0">
                                          <p:val>
                                            <p:strVal val="ppt_x"/>
                                          </p:val>
                                        </p:tav>
                                        <p:tav tm="100000">
                                          <p:val>
                                            <p:strVal val="ppt_x"/>
                                          </p:val>
                                        </p:tav>
                                      </p:tavLst>
                                    </p:anim>
                                    <p:anim calcmode="lin" valueType="num">
                                      <p:cBhvr additive="base">
                                        <p:cTn id="124" dur="500"/>
                                        <p:tgtEl>
                                          <p:spTgt spid="74"/>
                                        </p:tgtEl>
                                        <p:attrNameLst>
                                          <p:attrName>ppt_y</p:attrName>
                                        </p:attrNameLst>
                                      </p:cBhvr>
                                      <p:tavLst>
                                        <p:tav tm="0">
                                          <p:val>
                                            <p:strVal val="ppt_y"/>
                                          </p:val>
                                        </p:tav>
                                        <p:tav tm="100000">
                                          <p:val>
                                            <p:strVal val="1+ppt_h/2"/>
                                          </p:val>
                                        </p:tav>
                                      </p:tavLst>
                                    </p:anim>
                                    <p:set>
                                      <p:cBhvr>
                                        <p:cTn id="125" dur="1" fill="hold">
                                          <p:stCondLst>
                                            <p:cond delay="499"/>
                                          </p:stCondLst>
                                        </p:cTn>
                                        <p:tgtEl>
                                          <p:spTgt spid="74"/>
                                        </p:tgtEl>
                                        <p:attrNameLst>
                                          <p:attrName>style.visibility</p:attrName>
                                        </p:attrNameLst>
                                      </p:cBhvr>
                                      <p:to>
                                        <p:strVal val="hidden"/>
                                      </p:to>
                                    </p:set>
                                  </p:childTnLst>
                                </p:cTn>
                              </p:par>
                              <p:par>
                                <p:cTn id="126" presetID="2" presetClass="exit" presetSubtype="4" fill="hold" grpId="1" nodeType="withEffect">
                                  <p:stCondLst>
                                    <p:cond delay="0"/>
                                  </p:stCondLst>
                                  <p:childTnLst>
                                    <p:anim calcmode="lin" valueType="num">
                                      <p:cBhvr additive="base">
                                        <p:cTn id="127" dur="500"/>
                                        <p:tgtEl>
                                          <p:spTgt spid="77"/>
                                        </p:tgtEl>
                                        <p:attrNameLst>
                                          <p:attrName>ppt_x</p:attrName>
                                        </p:attrNameLst>
                                      </p:cBhvr>
                                      <p:tavLst>
                                        <p:tav tm="0">
                                          <p:val>
                                            <p:strVal val="ppt_x"/>
                                          </p:val>
                                        </p:tav>
                                        <p:tav tm="100000">
                                          <p:val>
                                            <p:strVal val="ppt_x"/>
                                          </p:val>
                                        </p:tav>
                                      </p:tavLst>
                                    </p:anim>
                                    <p:anim calcmode="lin" valueType="num">
                                      <p:cBhvr additive="base">
                                        <p:cTn id="128" dur="500"/>
                                        <p:tgtEl>
                                          <p:spTgt spid="77"/>
                                        </p:tgtEl>
                                        <p:attrNameLst>
                                          <p:attrName>ppt_y</p:attrName>
                                        </p:attrNameLst>
                                      </p:cBhvr>
                                      <p:tavLst>
                                        <p:tav tm="0">
                                          <p:val>
                                            <p:strVal val="ppt_y"/>
                                          </p:val>
                                        </p:tav>
                                        <p:tav tm="100000">
                                          <p:val>
                                            <p:strVal val="1+ppt_h/2"/>
                                          </p:val>
                                        </p:tav>
                                      </p:tavLst>
                                    </p:anim>
                                    <p:set>
                                      <p:cBhvr>
                                        <p:cTn id="129" dur="1" fill="hold">
                                          <p:stCondLst>
                                            <p:cond delay="499"/>
                                          </p:stCondLst>
                                        </p:cTn>
                                        <p:tgtEl>
                                          <p:spTgt spid="77"/>
                                        </p:tgtEl>
                                        <p:attrNameLst>
                                          <p:attrName>style.visibility</p:attrName>
                                        </p:attrNameLst>
                                      </p:cBhvr>
                                      <p:to>
                                        <p:strVal val="hidden"/>
                                      </p:to>
                                    </p:set>
                                  </p:childTnLst>
                                </p:cTn>
                              </p:par>
                              <p:par>
                                <p:cTn id="130" presetID="2" presetClass="exit" presetSubtype="4" fill="hold" nodeType="withEffect">
                                  <p:stCondLst>
                                    <p:cond delay="0"/>
                                  </p:stCondLst>
                                  <p:childTnLst>
                                    <p:anim calcmode="lin" valueType="num">
                                      <p:cBhvr additive="base">
                                        <p:cTn id="131" dur="500"/>
                                        <p:tgtEl>
                                          <p:spTgt spid="76"/>
                                        </p:tgtEl>
                                        <p:attrNameLst>
                                          <p:attrName>ppt_x</p:attrName>
                                        </p:attrNameLst>
                                      </p:cBhvr>
                                      <p:tavLst>
                                        <p:tav tm="0">
                                          <p:val>
                                            <p:strVal val="ppt_x"/>
                                          </p:val>
                                        </p:tav>
                                        <p:tav tm="100000">
                                          <p:val>
                                            <p:strVal val="ppt_x"/>
                                          </p:val>
                                        </p:tav>
                                      </p:tavLst>
                                    </p:anim>
                                    <p:anim calcmode="lin" valueType="num">
                                      <p:cBhvr additive="base">
                                        <p:cTn id="132" dur="500"/>
                                        <p:tgtEl>
                                          <p:spTgt spid="76"/>
                                        </p:tgtEl>
                                        <p:attrNameLst>
                                          <p:attrName>ppt_y</p:attrName>
                                        </p:attrNameLst>
                                      </p:cBhvr>
                                      <p:tavLst>
                                        <p:tav tm="0">
                                          <p:val>
                                            <p:strVal val="ppt_y"/>
                                          </p:val>
                                        </p:tav>
                                        <p:tav tm="100000">
                                          <p:val>
                                            <p:strVal val="1+ppt_h/2"/>
                                          </p:val>
                                        </p:tav>
                                      </p:tavLst>
                                    </p:anim>
                                    <p:set>
                                      <p:cBhvr>
                                        <p:cTn id="133" dur="1" fill="hold">
                                          <p:stCondLst>
                                            <p:cond delay="499"/>
                                          </p:stCondLst>
                                        </p:cTn>
                                        <p:tgtEl>
                                          <p:spTgt spid="76"/>
                                        </p:tgtEl>
                                        <p:attrNameLst>
                                          <p:attrName>style.visibility</p:attrName>
                                        </p:attrNameLst>
                                      </p:cBhvr>
                                      <p:to>
                                        <p:strVal val="hidden"/>
                                      </p:to>
                                    </p:set>
                                  </p:childTnLst>
                                </p:cTn>
                              </p:par>
                              <p:par>
                                <p:cTn id="134" presetID="2" presetClass="exit" presetSubtype="4" fill="hold" nodeType="withEffect">
                                  <p:stCondLst>
                                    <p:cond delay="0"/>
                                  </p:stCondLst>
                                  <p:childTnLst>
                                    <p:anim calcmode="lin" valueType="num">
                                      <p:cBhvr additive="base">
                                        <p:cTn id="135" dur="500"/>
                                        <p:tgtEl>
                                          <p:spTgt spid="75"/>
                                        </p:tgtEl>
                                        <p:attrNameLst>
                                          <p:attrName>ppt_x</p:attrName>
                                        </p:attrNameLst>
                                      </p:cBhvr>
                                      <p:tavLst>
                                        <p:tav tm="0">
                                          <p:val>
                                            <p:strVal val="ppt_x"/>
                                          </p:val>
                                        </p:tav>
                                        <p:tav tm="100000">
                                          <p:val>
                                            <p:strVal val="ppt_x"/>
                                          </p:val>
                                        </p:tav>
                                      </p:tavLst>
                                    </p:anim>
                                    <p:anim calcmode="lin" valueType="num">
                                      <p:cBhvr additive="base">
                                        <p:cTn id="136" dur="500"/>
                                        <p:tgtEl>
                                          <p:spTgt spid="75"/>
                                        </p:tgtEl>
                                        <p:attrNameLst>
                                          <p:attrName>ppt_y</p:attrName>
                                        </p:attrNameLst>
                                      </p:cBhvr>
                                      <p:tavLst>
                                        <p:tav tm="0">
                                          <p:val>
                                            <p:strVal val="ppt_y"/>
                                          </p:val>
                                        </p:tav>
                                        <p:tav tm="100000">
                                          <p:val>
                                            <p:strVal val="1+ppt_h/2"/>
                                          </p:val>
                                        </p:tav>
                                      </p:tavLst>
                                    </p:anim>
                                    <p:set>
                                      <p:cBhvr>
                                        <p:cTn id="137" dur="1" fill="hold">
                                          <p:stCondLst>
                                            <p:cond delay="499"/>
                                          </p:stCondLst>
                                        </p:cTn>
                                        <p:tgtEl>
                                          <p:spTgt spid="75"/>
                                        </p:tgtEl>
                                        <p:attrNameLst>
                                          <p:attrName>style.visibility</p:attrName>
                                        </p:attrNameLst>
                                      </p:cBhvr>
                                      <p:to>
                                        <p:strVal val="hidden"/>
                                      </p:to>
                                    </p:set>
                                  </p:childTnLst>
                                </p:cTn>
                              </p:par>
                              <p:par>
                                <p:cTn id="138" presetID="2" presetClass="entr" presetSubtype="4" fill="hold" nodeType="withEffect">
                                  <p:stCondLst>
                                    <p:cond delay="0"/>
                                  </p:stCondLst>
                                  <p:childTnLst>
                                    <p:set>
                                      <p:cBhvr>
                                        <p:cTn id="139" dur="1" fill="hold">
                                          <p:stCondLst>
                                            <p:cond delay="0"/>
                                          </p:stCondLst>
                                        </p:cTn>
                                        <p:tgtEl>
                                          <p:spTgt spid="3"/>
                                        </p:tgtEl>
                                        <p:attrNameLst>
                                          <p:attrName>style.visibility</p:attrName>
                                        </p:attrNameLst>
                                      </p:cBhvr>
                                      <p:to>
                                        <p:strVal val="visible"/>
                                      </p:to>
                                    </p:set>
                                    <p:anim calcmode="lin" valueType="num">
                                      <p:cBhvr additive="base">
                                        <p:cTn id="140" dur="500" fill="hold"/>
                                        <p:tgtEl>
                                          <p:spTgt spid="3"/>
                                        </p:tgtEl>
                                        <p:attrNameLst>
                                          <p:attrName>ppt_x</p:attrName>
                                        </p:attrNameLst>
                                      </p:cBhvr>
                                      <p:tavLst>
                                        <p:tav tm="0">
                                          <p:val>
                                            <p:strVal val="#ppt_x"/>
                                          </p:val>
                                        </p:tav>
                                        <p:tav tm="100000">
                                          <p:val>
                                            <p:strVal val="#ppt_x"/>
                                          </p:val>
                                        </p:tav>
                                      </p:tavLst>
                                    </p:anim>
                                    <p:anim calcmode="lin" valueType="num">
                                      <p:cBhvr additive="base">
                                        <p:cTn id="1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57"/>
                                        </p:tgtEl>
                                        <p:attrNameLst>
                                          <p:attrName>style.visibility</p:attrName>
                                        </p:attrNameLst>
                                      </p:cBhvr>
                                      <p:to>
                                        <p:strVal val="visible"/>
                                      </p:to>
                                    </p:set>
                                    <p:anim calcmode="lin" valueType="num">
                                      <p:cBhvr additive="base">
                                        <p:cTn id="146" dur="500" fill="hold"/>
                                        <p:tgtEl>
                                          <p:spTgt spid="57"/>
                                        </p:tgtEl>
                                        <p:attrNameLst>
                                          <p:attrName>ppt_x</p:attrName>
                                        </p:attrNameLst>
                                      </p:cBhvr>
                                      <p:tavLst>
                                        <p:tav tm="0">
                                          <p:val>
                                            <p:strVal val="#ppt_x"/>
                                          </p:val>
                                        </p:tav>
                                        <p:tav tm="100000">
                                          <p:val>
                                            <p:strVal val="#ppt_x"/>
                                          </p:val>
                                        </p:tav>
                                      </p:tavLst>
                                    </p:anim>
                                    <p:anim calcmode="lin" valueType="num">
                                      <p:cBhvr additive="base">
                                        <p:cTn id="147"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48" fill="hold">
                      <p:stCondLst>
                        <p:cond delay="indefinite"/>
                      </p:stCondLst>
                      <p:childTnLst>
                        <p:par>
                          <p:cTn id="149" fill="hold">
                            <p:stCondLst>
                              <p:cond delay="0"/>
                            </p:stCondLst>
                            <p:childTnLst>
                              <p:par>
                                <p:cTn id="150" presetID="2" presetClass="entr" presetSubtype="4" fill="hold" nodeType="clickEffect">
                                  <p:stCondLst>
                                    <p:cond delay="0"/>
                                  </p:stCondLst>
                                  <p:childTnLst>
                                    <p:set>
                                      <p:cBhvr>
                                        <p:cTn id="151" dur="1" fill="hold">
                                          <p:stCondLst>
                                            <p:cond delay="0"/>
                                          </p:stCondLst>
                                        </p:cTn>
                                        <p:tgtEl>
                                          <p:spTgt spid="73"/>
                                        </p:tgtEl>
                                        <p:attrNameLst>
                                          <p:attrName>style.visibility</p:attrName>
                                        </p:attrNameLst>
                                      </p:cBhvr>
                                      <p:to>
                                        <p:strVal val="visible"/>
                                      </p:to>
                                    </p:set>
                                    <p:anim calcmode="lin" valueType="num">
                                      <p:cBhvr additive="base">
                                        <p:cTn id="152" dur="500" fill="hold"/>
                                        <p:tgtEl>
                                          <p:spTgt spid="73"/>
                                        </p:tgtEl>
                                        <p:attrNameLst>
                                          <p:attrName>ppt_x</p:attrName>
                                        </p:attrNameLst>
                                      </p:cBhvr>
                                      <p:tavLst>
                                        <p:tav tm="0">
                                          <p:val>
                                            <p:strVal val="#ppt_x"/>
                                          </p:val>
                                        </p:tav>
                                        <p:tav tm="100000">
                                          <p:val>
                                            <p:strVal val="#ppt_x"/>
                                          </p:val>
                                        </p:tav>
                                      </p:tavLst>
                                    </p:anim>
                                    <p:anim calcmode="lin" valueType="num">
                                      <p:cBhvr additive="base">
                                        <p:cTn id="153" dur="500" fill="hold"/>
                                        <p:tgtEl>
                                          <p:spTgt spid="73"/>
                                        </p:tgtEl>
                                        <p:attrNameLst>
                                          <p:attrName>ppt_y</p:attrName>
                                        </p:attrNameLst>
                                      </p:cBhvr>
                                      <p:tavLst>
                                        <p:tav tm="0">
                                          <p:val>
                                            <p:strVal val="1+#ppt_h/2"/>
                                          </p:val>
                                        </p:tav>
                                        <p:tav tm="100000">
                                          <p:val>
                                            <p:strVal val="#ppt_y"/>
                                          </p:val>
                                        </p:tav>
                                      </p:tavLst>
                                    </p:anim>
                                  </p:childTnLst>
                                </p:cTn>
                              </p:par>
                            </p:childTnLst>
                          </p:cTn>
                        </p:par>
                        <p:par>
                          <p:cTn id="154" fill="hold">
                            <p:stCondLst>
                              <p:cond delay="500"/>
                            </p:stCondLst>
                            <p:childTnLst>
                              <p:par>
                                <p:cTn id="155" presetID="2" presetClass="entr" presetSubtype="4" fill="hold" nodeType="afterEffect">
                                  <p:stCondLst>
                                    <p:cond delay="0"/>
                                  </p:stCondLst>
                                  <p:childTnLst>
                                    <p:set>
                                      <p:cBhvr>
                                        <p:cTn id="156" dur="1" fill="hold">
                                          <p:stCondLst>
                                            <p:cond delay="0"/>
                                          </p:stCondLst>
                                        </p:cTn>
                                        <p:tgtEl>
                                          <p:spTgt spid="68"/>
                                        </p:tgtEl>
                                        <p:attrNameLst>
                                          <p:attrName>style.visibility</p:attrName>
                                        </p:attrNameLst>
                                      </p:cBhvr>
                                      <p:to>
                                        <p:strVal val="visible"/>
                                      </p:to>
                                    </p:set>
                                    <p:anim calcmode="lin" valueType="num">
                                      <p:cBhvr additive="base">
                                        <p:cTn id="157" dur="500" fill="hold"/>
                                        <p:tgtEl>
                                          <p:spTgt spid="68"/>
                                        </p:tgtEl>
                                        <p:attrNameLst>
                                          <p:attrName>ppt_x</p:attrName>
                                        </p:attrNameLst>
                                      </p:cBhvr>
                                      <p:tavLst>
                                        <p:tav tm="0">
                                          <p:val>
                                            <p:strVal val="#ppt_x"/>
                                          </p:val>
                                        </p:tav>
                                        <p:tav tm="100000">
                                          <p:val>
                                            <p:strVal val="#ppt_x"/>
                                          </p:val>
                                        </p:tav>
                                      </p:tavLst>
                                    </p:anim>
                                    <p:anim calcmode="lin" valueType="num">
                                      <p:cBhvr additive="base">
                                        <p:cTn id="15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xit" presetSubtype="4" fill="hold" nodeType="clickEffect">
                                  <p:stCondLst>
                                    <p:cond delay="0"/>
                                  </p:stCondLst>
                                  <p:childTnLst>
                                    <p:anim calcmode="lin" valueType="num">
                                      <p:cBhvr additive="base">
                                        <p:cTn id="162" dur="500"/>
                                        <p:tgtEl>
                                          <p:spTgt spid="68"/>
                                        </p:tgtEl>
                                        <p:attrNameLst>
                                          <p:attrName>ppt_x</p:attrName>
                                        </p:attrNameLst>
                                      </p:cBhvr>
                                      <p:tavLst>
                                        <p:tav tm="0">
                                          <p:val>
                                            <p:strVal val="ppt_x"/>
                                          </p:val>
                                        </p:tav>
                                        <p:tav tm="100000">
                                          <p:val>
                                            <p:strVal val="ppt_x"/>
                                          </p:val>
                                        </p:tav>
                                      </p:tavLst>
                                    </p:anim>
                                    <p:anim calcmode="lin" valueType="num">
                                      <p:cBhvr additive="base">
                                        <p:cTn id="163" dur="500"/>
                                        <p:tgtEl>
                                          <p:spTgt spid="68"/>
                                        </p:tgtEl>
                                        <p:attrNameLst>
                                          <p:attrName>ppt_y</p:attrName>
                                        </p:attrNameLst>
                                      </p:cBhvr>
                                      <p:tavLst>
                                        <p:tav tm="0">
                                          <p:val>
                                            <p:strVal val="ppt_y"/>
                                          </p:val>
                                        </p:tav>
                                        <p:tav tm="100000">
                                          <p:val>
                                            <p:strVal val="1+ppt_h/2"/>
                                          </p:val>
                                        </p:tav>
                                      </p:tavLst>
                                    </p:anim>
                                    <p:set>
                                      <p:cBhvr>
                                        <p:cTn id="164" dur="1" fill="hold">
                                          <p:stCondLst>
                                            <p:cond delay="499"/>
                                          </p:stCondLst>
                                        </p:cTn>
                                        <p:tgtEl>
                                          <p:spTgt spid="68"/>
                                        </p:tgtEl>
                                        <p:attrNameLst>
                                          <p:attrName>style.visibility</p:attrName>
                                        </p:attrNameLst>
                                      </p:cBhvr>
                                      <p:to>
                                        <p:strVal val="hidden"/>
                                      </p:to>
                                    </p:set>
                                  </p:childTnLst>
                                </p:cTn>
                              </p:par>
                              <p:par>
                                <p:cTn id="165" presetID="2" presetClass="exit" presetSubtype="4" fill="hold" nodeType="withEffect">
                                  <p:stCondLst>
                                    <p:cond delay="0"/>
                                  </p:stCondLst>
                                  <p:childTnLst>
                                    <p:anim calcmode="lin" valueType="num">
                                      <p:cBhvr additive="base">
                                        <p:cTn id="166" dur="500"/>
                                        <p:tgtEl>
                                          <p:spTgt spid="73"/>
                                        </p:tgtEl>
                                        <p:attrNameLst>
                                          <p:attrName>ppt_x</p:attrName>
                                        </p:attrNameLst>
                                      </p:cBhvr>
                                      <p:tavLst>
                                        <p:tav tm="0">
                                          <p:val>
                                            <p:strVal val="ppt_x"/>
                                          </p:val>
                                        </p:tav>
                                        <p:tav tm="100000">
                                          <p:val>
                                            <p:strVal val="ppt_x"/>
                                          </p:val>
                                        </p:tav>
                                      </p:tavLst>
                                    </p:anim>
                                    <p:anim calcmode="lin" valueType="num">
                                      <p:cBhvr additive="base">
                                        <p:cTn id="167" dur="500"/>
                                        <p:tgtEl>
                                          <p:spTgt spid="73"/>
                                        </p:tgtEl>
                                        <p:attrNameLst>
                                          <p:attrName>ppt_y</p:attrName>
                                        </p:attrNameLst>
                                      </p:cBhvr>
                                      <p:tavLst>
                                        <p:tav tm="0">
                                          <p:val>
                                            <p:strVal val="ppt_y"/>
                                          </p:val>
                                        </p:tav>
                                        <p:tav tm="100000">
                                          <p:val>
                                            <p:strVal val="1+ppt_h/2"/>
                                          </p:val>
                                        </p:tav>
                                      </p:tavLst>
                                    </p:anim>
                                    <p:set>
                                      <p:cBhvr>
                                        <p:cTn id="168" dur="1" fill="hold">
                                          <p:stCondLst>
                                            <p:cond delay="499"/>
                                          </p:stCondLst>
                                        </p:cTn>
                                        <p:tgtEl>
                                          <p:spTgt spid="73"/>
                                        </p:tgtEl>
                                        <p:attrNameLst>
                                          <p:attrName>style.visibility</p:attrName>
                                        </p:attrNameLst>
                                      </p:cBhvr>
                                      <p:to>
                                        <p:strVal val="hidden"/>
                                      </p:to>
                                    </p:set>
                                  </p:childTnLst>
                                </p:cTn>
                              </p:par>
                            </p:childTnLst>
                          </p:cTn>
                        </p:par>
                        <p:par>
                          <p:cTn id="169" fill="hold">
                            <p:stCondLst>
                              <p:cond delay="500"/>
                            </p:stCondLst>
                            <p:childTnLst>
                              <p:par>
                                <p:cTn id="170" presetID="2" presetClass="entr" presetSubtype="4" fill="hold" nodeType="afterEffect">
                                  <p:stCondLst>
                                    <p:cond delay="0"/>
                                  </p:stCondLst>
                                  <p:childTnLst>
                                    <p:set>
                                      <p:cBhvr>
                                        <p:cTn id="171" dur="1" fill="hold">
                                          <p:stCondLst>
                                            <p:cond delay="0"/>
                                          </p:stCondLst>
                                        </p:cTn>
                                        <p:tgtEl>
                                          <p:spTgt spid="66"/>
                                        </p:tgtEl>
                                        <p:attrNameLst>
                                          <p:attrName>style.visibility</p:attrName>
                                        </p:attrNameLst>
                                      </p:cBhvr>
                                      <p:to>
                                        <p:strVal val="visible"/>
                                      </p:to>
                                    </p:set>
                                    <p:anim calcmode="lin" valueType="num">
                                      <p:cBhvr additive="base">
                                        <p:cTn id="172" dur="500" fill="hold"/>
                                        <p:tgtEl>
                                          <p:spTgt spid="66"/>
                                        </p:tgtEl>
                                        <p:attrNameLst>
                                          <p:attrName>ppt_x</p:attrName>
                                        </p:attrNameLst>
                                      </p:cBhvr>
                                      <p:tavLst>
                                        <p:tav tm="0">
                                          <p:val>
                                            <p:strVal val="#ppt_x"/>
                                          </p:val>
                                        </p:tav>
                                        <p:tav tm="100000">
                                          <p:val>
                                            <p:strVal val="#ppt_x"/>
                                          </p:val>
                                        </p:tav>
                                      </p:tavLst>
                                    </p:anim>
                                    <p:anim calcmode="lin" valueType="num">
                                      <p:cBhvr additive="base">
                                        <p:cTn id="17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 presetClass="entr" presetSubtype="4" fill="hold" nodeType="clickEffect">
                                  <p:stCondLst>
                                    <p:cond delay="0"/>
                                  </p:stCondLst>
                                  <p:childTnLst>
                                    <p:set>
                                      <p:cBhvr>
                                        <p:cTn id="177" dur="1" fill="hold">
                                          <p:stCondLst>
                                            <p:cond delay="0"/>
                                          </p:stCondLst>
                                        </p:cTn>
                                        <p:tgtEl>
                                          <p:spTgt spid="43"/>
                                        </p:tgtEl>
                                        <p:attrNameLst>
                                          <p:attrName>style.visibility</p:attrName>
                                        </p:attrNameLst>
                                      </p:cBhvr>
                                      <p:to>
                                        <p:strVal val="visible"/>
                                      </p:to>
                                    </p:set>
                                    <p:anim calcmode="lin" valueType="num">
                                      <p:cBhvr additive="base">
                                        <p:cTn id="178" dur="500" fill="hold"/>
                                        <p:tgtEl>
                                          <p:spTgt spid="43"/>
                                        </p:tgtEl>
                                        <p:attrNameLst>
                                          <p:attrName>ppt_x</p:attrName>
                                        </p:attrNameLst>
                                      </p:cBhvr>
                                      <p:tavLst>
                                        <p:tav tm="0">
                                          <p:val>
                                            <p:strVal val="#ppt_x"/>
                                          </p:val>
                                        </p:tav>
                                        <p:tav tm="100000">
                                          <p:val>
                                            <p:strVal val="#ppt_x"/>
                                          </p:val>
                                        </p:tav>
                                      </p:tavLst>
                                    </p:anim>
                                    <p:anim calcmode="lin" valueType="num">
                                      <p:cBhvr additive="base">
                                        <p:cTn id="179" dur="500" fill="hold"/>
                                        <p:tgtEl>
                                          <p:spTgt spid="43"/>
                                        </p:tgtEl>
                                        <p:attrNameLst>
                                          <p:attrName>ppt_y</p:attrName>
                                        </p:attrNameLst>
                                      </p:cBhvr>
                                      <p:tavLst>
                                        <p:tav tm="0">
                                          <p:val>
                                            <p:strVal val="1+#ppt_h/2"/>
                                          </p:val>
                                        </p:tav>
                                        <p:tav tm="100000">
                                          <p:val>
                                            <p:strVal val="#ppt_y"/>
                                          </p:val>
                                        </p:tav>
                                      </p:tavLst>
                                    </p:anim>
                                  </p:childTnLst>
                                </p:cTn>
                              </p:par>
                            </p:childTnLst>
                          </p:cTn>
                        </p:par>
                        <p:par>
                          <p:cTn id="180" fill="hold">
                            <p:stCondLst>
                              <p:cond delay="500"/>
                            </p:stCondLst>
                            <p:childTnLst>
                              <p:par>
                                <p:cTn id="181" presetID="2" presetClass="entr" presetSubtype="4" fill="hold" nodeType="afterEffect">
                                  <p:stCondLst>
                                    <p:cond delay="0"/>
                                  </p:stCondLst>
                                  <p:childTnLst>
                                    <p:set>
                                      <p:cBhvr>
                                        <p:cTn id="182" dur="1" fill="hold">
                                          <p:stCondLst>
                                            <p:cond delay="0"/>
                                          </p:stCondLst>
                                        </p:cTn>
                                        <p:tgtEl>
                                          <p:spTgt spid="70"/>
                                        </p:tgtEl>
                                        <p:attrNameLst>
                                          <p:attrName>style.visibility</p:attrName>
                                        </p:attrNameLst>
                                      </p:cBhvr>
                                      <p:to>
                                        <p:strVal val="visible"/>
                                      </p:to>
                                    </p:set>
                                    <p:anim calcmode="lin" valueType="num">
                                      <p:cBhvr additive="base">
                                        <p:cTn id="183" dur="500" fill="hold"/>
                                        <p:tgtEl>
                                          <p:spTgt spid="70"/>
                                        </p:tgtEl>
                                        <p:attrNameLst>
                                          <p:attrName>ppt_x</p:attrName>
                                        </p:attrNameLst>
                                      </p:cBhvr>
                                      <p:tavLst>
                                        <p:tav tm="0">
                                          <p:val>
                                            <p:strVal val="#ppt_x"/>
                                          </p:val>
                                        </p:tav>
                                        <p:tav tm="100000">
                                          <p:val>
                                            <p:strVal val="#ppt_x"/>
                                          </p:val>
                                        </p:tav>
                                      </p:tavLst>
                                    </p:anim>
                                    <p:anim calcmode="lin" valueType="num">
                                      <p:cBhvr additive="base">
                                        <p:cTn id="184"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185" fill="hold">
                      <p:stCondLst>
                        <p:cond delay="indefinite"/>
                      </p:stCondLst>
                      <p:childTnLst>
                        <p:par>
                          <p:cTn id="186" fill="hold">
                            <p:stCondLst>
                              <p:cond delay="0"/>
                            </p:stCondLst>
                            <p:childTnLst>
                              <p:par>
                                <p:cTn id="187" presetID="2" presetClass="exit" presetSubtype="4" fill="hold" nodeType="clickEffect">
                                  <p:stCondLst>
                                    <p:cond delay="0"/>
                                  </p:stCondLst>
                                  <p:childTnLst>
                                    <p:anim calcmode="lin" valueType="num">
                                      <p:cBhvr additive="base">
                                        <p:cTn id="188" dur="500"/>
                                        <p:tgtEl>
                                          <p:spTgt spid="70"/>
                                        </p:tgtEl>
                                        <p:attrNameLst>
                                          <p:attrName>ppt_x</p:attrName>
                                        </p:attrNameLst>
                                      </p:cBhvr>
                                      <p:tavLst>
                                        <p:tav tm="0">
                                          <p:val>
                                            <p:strVal val="ppt_x"/>
                                          </p:val>
                                        </p:tav>
                                        <p:tav tm="100000">
                                          <p:val>
                                            <p:strVal val="ppt_x"/>
                                          </p:val>
                                        </p:tav>
                                      </p:tavLst>
                                    </p:anim>
                                    <p:anim calcmode="lin" valueType="num">
                                      <p:cBhvr additive="base">
                                        <p:cTn id="189" dur="500"/>
                                        <p:tgtEl>
                                          <p:spTgt spid="70"/>
                                        </p:tgtEl>
                                        <p:attrNameLst>
                                          <p:attrName>ppt_y</p:attrName>
                                        </p:attrNameLst>
                                      </p:cBhvr>
                                      <p:tavLst>
                                        <p:tav tm="0">
                                          <p:val>
                                            <p:strVal val="ppt_y"/>
                                          </p:val>
                                        </p:tav>
                                        <p:tav tm="100000">
                                          <p:val>
                                            <p:strVal val="1+ppt_h/2"/>
                                          </p:val>
                                        </p:tav>
                                      </p:tavLst>
                                    </p:anim>
                                    <p:set>
                                      <p:cBhvr>
                                        <p:cTn id="190" dur="1" fill="hold">
                                          <p:stCondLst>
                                            <p:cond delay="499"/>
                                          </p:stCondLst>
                                        </p:cTn>
                                        <p:tgtEl>
                                          <p:spTgt spid="70"/>
                                        </p:tgtEl>
                                        <p:attrNameLst>
                                          <p:attrName>style.visibility</p:attrName>
                                        </p:attrNameLst>
                                      </p:cBhvr>
                                      <p:to>
                                        <p:strVal val="hidden"/>
                                      </p:to>
                                    </p:set>
                                  </p:childTnLst>
                                </p:cTn>
                              </p:par>
                            </p:childTnLst>
                          </p:cTn>
                        </p:par>
                        <p:par>
                          <p:cTn id="191" fill="hold">
                            <p:stCondLst>
                              <p:cond delay="500"/>
                            </p:stCondLst>
                            <p:childTnLst>
                              <p:par>
                                <p:cTn id="192" presetID="2" presetClass="entr" presetSubtype="4" fill="hold" nodeType="afterEffect">
                                  <p:stCondLst>
                                    <p:cond delay="0"/>
                                  </p:stCondLst>
                                  <p:childTnLst>
                                    <p:set>
                                      <p:cBhvr>
                                        <p:cTn id="193" dur="1" fill="hold">
                                          <p:stCondLst>
                                            <p:cond delay="0"/>
                                          </p:stCondLst>
                                        </p:cTn>
                                        <p:tgtEl>
                                          <p:spTgt spid="69"/>
                                        </p:tgtEl>
                                        <p:attrNameLst>
                                          <p:attrName>style.visibility</p:attrName>
                                        </p:attrNameLst>
                                      </p:cBhvr>
                                      <p:to>
                                        <p:strVal val="visible"/>
                                      </p:to>
                                    </p:set>
                                    <p:anim calcmode="lin" valueType="num">
                                      <p:cBhvr additive="base">
                                        <p:cTn id="194" dur="500" fill="hold"/>
                                        <p:tgtEl>
                                          <p:spTgt spid="69"/>
                                        </p:tgtEl>
                                        <p:attrNameLst>
                                          <p:attrName>ppt_x</p:attrName>
                                        </p:attrNameLst>
                                      </p:cBhvr>
                                      <p:tavLst>
                                        <p:tav tm="0">
                                          <p:val>
                                            <p:strVal val="#ppt_x"/>
                                          </p:val>
                                        </p:tav>
                                        <p:tav tm="100000">
                                          <p:val>
                                            <p:strVal val="#ppt_x"/>
                                          </p:val>
                                        </p:tav>
                                      </p:tavLst>
                                    </p:anim>
                                    <p:anim calcmode="lin" valueType="num">
                                      <p:cBhvr additive="base">
                                        <p:cTn id="195"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nodeType="clickEffect">
                                  <p:stCondLst>
                                    <p:cond delay="0"/>
                                  </p:stCondLst>
                                  <p:childTnLst>
                                    <p:set>
                                      <p:cBhvr>
                                        <p:cTn id="199" dur="1" fill="hold">
                                          <p:stCondLst>
                                            <p:cond delay="0"/>
                                          </p:stCondLst>
                                        </p:cTn>
                                        <p:tgtEl>
                                          <p:spTgt spid="60"/>
                                        </p:tgtEl>
                                        <p:attrNameLst>
                                          <p:attrName>style.visibility</p:attrName>
                                        </p:attrNameLst>
                                      </p:cBhvr>
                                      <p:to>
                                        <p:strVal val="visible"/>
                                      </p:to>
                                    </p:set>
                                    <p:anim calcmode="lin" valueType="num">
                                      <p:cBhvr additive="base">
                                        <p:cTn id="200" dur="500" fill="hold"/>
                                        <p:tgtEl>
                                          <p:spTgt spid="60"/>
                                        </p:tgtEl>
                                        <p:attrNameLst>
                                          <p:attrName>ppt_x</p:attrName>
                                        </p:attrNameLst>
                                      </p:cBhvr>
                                      <p:tavLst>
                                        <p:tav tm="0">
                                          <p:val>
                                            <p:strVal val="#ppt_x"/>
                                          </p:val>
                                        </p:tav>
                                        <p:tav tm="100000">
                                          <p:val>
                                            <p:strVal val="#ppt_x"/>
                                          </p:val>
                                        </p:tav>
                                      </p:tavLst>
                                    </p:anim>
                                    <p:anim calcmode="lin" valueType="num">
                                      <p:cBhvr additive="base">
                                        <p:cTn id="201" dur="500" fill="hold"/>
                                        <p:tgtEl>
                                          <p:spTgt spid="60"/>
                                        </p:tgtEl>
                                        <p:attrNameLst>
                                          <p:attrName>ppt_y</p:attrName>
                                        </p:attrNameLst>
                                      </p:cBhvr>
                                      <p:tavLst>
                                        <p:tav tm="0">
                                          <p:val>
                                            <p:strVal val="1+#ppt_h/2"/>
                                          </p:val>
                                        </p:tav>
                                        <p:tav tm="100000">
                                          <p:val>
                                            <p:strVal val="#ppt_y"/>
                                          </p:val>
                                        </p:tav>
                                      </p:tavLst>
                                    </p:anim>
                                  </p:childTnLst>
                                </p:cTn>
                              </p:par>
                            </p:childTnLst>
                          </p:cTn>
                        </p:par>
                        <p:par>
                          <p:cTn id="202" fill="hold">
                            <p:stCondLst>
                              <p:cond delay="500"/>
                            </p:stCondLst>
                            <p:childTnLst>
                              <p:par>
                                <p:cTn id="203" presetID="2" presetClass="entr" presetSubtype="4" fill="hold" nodeType="afterEffect">
                                  <p:stCondLst>
                                    <p:cond delay="0"/>
                                  </p:stCondLst>
                                  <p:childTnLst>
                                    <p:set>
                                      <p:cBhvr>
                                        <p:cTn id="204" dur="1" fill="hold">
                                          <p:stCondLst>
                                            <p:cond delay="0"/>
                                          </p:stCondLst>
                                        </p:cTn>
                                        <p:tgtEl>
                                          <p:spTgt spid="72"/>
                                        </p:tgtEl>
                                        <p:attrNameLst>
                                          <p:attrName>style.visibility</p:attrName>
                                        </p:attrNameLst>
                                      </p:cBhvr>
                                      <p:to>
                                        <p:strVal val="visible"/>
                                      </p:to>
                                    </p:set>
                                    <p:anim calcmode="lin" valueType="num">
                                      <p:cBhvr additive="base">
                                        <p:cTn id="205" dur="500" fill="hold"/>
                                        <p:tgtEl>
                                          <p:spTgt spid="72"/>
                                        </p:tgtEl>
                                        <p:attrNameLst>
                                          <p:attrName>ppt_x</p:attrName>
                                        </p:attrNameLst>
                                      </p:cBhvr>
                                      <p:tavLst>
                                        <p:tav tm="0">
                                          <p:val>
                                            <p:strVal val="#ppt_x"/>
                                          </p:val>
                                        </p:tav>
                                        <p:tav tm="100000">
                                          <p:val>
                                            <p:strVal val="#ppt_x"/>
                                          </p:val>
                                        </p:tav>
                                      </p:tavLst>
                                    </p:anim>
                                    <p:anim calcmode="lin" valueType="num">
                                      <p:cBhvr additive="base">
                                        <p:cTn id="206"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2" presetClass="exit" presetSubtype="4" fill="hold" nodeType="clickEffect">
                                  <p:stCondLst>
                                    <p:cond delay="0"/>
                                  </p:stCondLst>
                                  <p:childTnLst>
                                    <p:anim calcmode="lin" valueType="num">
                                      <p:cBhvr additive="base">
                                        <p:cTn id="210" dur="500"/>
                                        <p:tgtEl>
                                          <p:spTgt spid="72"/>
                                        </p:tgtEl>
                                        <p:attrNameLst>
                                          <p:attrName>ppt_x</p:attrName>
                                        </p:attrNameLst>
                                      </p:cBhvr>
                                      <p:tavLst>
                                        <p:tav tm="0">
                                          <p:val>
                                            <p:strVal val="ppt_x"/>
                                          </p:val>
                                        </p:tav>
                                        <p:tav tm="100000">
                                          <p:val>
                                            <p:strVal val="ppt_x"/>
                                          </p:val>
                                        </p:tav>
                                      </p:tavLst>
                                    </p:anim>
                                    <p:anim calcmode="lin" valueType="num">
                                      <p:cBhvr additive="base">
                                        <p:cTn id="211" dur="500"/>
                                        <p:tgtEl>
                                          <p:spTgt spid="72"/>
                                        </p:tgtEl>
                                        <p:attrNameLst>
                                          <p:attrName>ppt_y</p:attrName>
                                        </p:attrNameLst>
                                      </p:cBhvr>
                                      <p:tavLst>
                                        <p:tav tm="0">
                                          <p:val>
                                            <p:strVal val="ppt_y"/>
                                          </p:val>
                                        </p:tav>
                                        <p:tav tm="100000">
                                          <p:val>
                                            <p:strVal val="1+ppt_h/2"/>
                                          </p:val>
                                        </p:tav>
                                      </p:tavLst>
                                    </p:anim>
                                    <p:set>
                                      <p:cBhvr>
                                        <p:cTn id="212" dur="1" fill="hold">
                                          <p:stCondLst>
                                            <p:cond delay="499"/>
                                          </p:stCondLst>
                                        </p:cTn>
                                        <p:tgtEl>
                                          <p:spTgt spid="72"/>
                                        </p:tgtEl>
                                        <p:attrNameLst>
                                          <p:attrName>style.visibility</p:attrName>
                                        </p:attrNameLst>
                                      </p:cBhvr>
                                      <p:to>
                                        <p:strVal val="hidden"/>
                                      </p:to>
                                    </p:set>
                                  </p:childTnLst>
                                </p:cTn>
                              </p:par>
                            </p:childTnLst>
                          </p:cTn>
                        </p:par>
                        <p:par>
                          <p:cTn id="213" fill="hold">
                            <p:stCondLst>
                              <p:cond delay="500"/>
                            </p:stCondLst>
                            <p:childTnLst>
                              <p:par>
                                <p:cTn id="214" presetID="2" presetClass="entr" presetSubtype="4" fill="hold" nodeType="afterEffect">
                                  <p:stCondLst>
                                    <p:cond delay="0"/>
                                  </p:stCondLst>
                                  <p:childTnLst>
                                    <p:set>
                                      <p:cBhvr>
                                        <p:cTn id="215" dur="1" fill="hold">
                                          <p:stCondLst>
                                            <p:cond delay="0"/>
                                          </p:stCondLst>
                                        </p:cTn>
                                        <p:tgtEl>
                                          <p:spTgt spid="71"/>
                                        </p:tgtEl>
                                        <p:attrNameLst>
                                          <p:attrName>style.visibility</p:attrName>
                                        </p:attrNameLst>
                                      </p:cBhvr>
                                      <p:to>
                                        <p:strVal val="visible"/>
                                      </p:to>
                                    </p:set>
                                    <p:anim calcmode="lin" valueType="num">
                                      <p:cBhvr additive="base">
                                        <p:cTn id="216" dur="500" fill="hold"/>
                                        <p:tgtEl>
                                          <p:spTgt spid="71"/>
                                        </p:tgtEl>
                                        <p:attrNameLst>
                                          <p:attrName>ppt_x</p:attrName>
                                        </p:attrNameLst>
                                      </p:cBhvr>
                                      <p:tavLst>
                                        <p:tav tm="0">
                                          <p:val>
                                            <p:strVal val="#ppt_x"/>
                                          </p:val>
                                        </p:tav>
                                        <p:tav tm="100000">
                                          <p:val>
                                            <p:strVal val="#ppt_x"/>
                                          </p:val>
                                        </p:tav>
                                      </p:tavLst>
                                    </p:anim>
                                    <p:anim calcmode="lin" valueType="num">
                                      <p:cBhvr additive="base">
                                        <p:cTn id="217"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8" grpId="0" animBg="1"/>
      <p:bldP spid="7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F473-5462-C44D-9A7F-BF8D30A03BF5}"/>
              </a:ext>
            </a:extLst>
          </p:cNvPr>
          <p:cNvSpPr>
            <a:spLocks noGrp="1"/>
          </p:cNvSpPr>
          <p:nvPr>
            <p:ph type="title"/>
          </p:nvPr>
        </p:nvSpPr>
        <p:spPr>
          <a:xfrm>
            <a:off x="437368" y="1458322"/>
            <a:ext cx="11073314" cy="906163"/>
          </a:xfrm>
        </p:spPr>
        <p:txBody>
          <a:bodyPr>
            <a:normAutofit/>
          </a:bodyPr>
          <a:lstStyle/>
          <a:p>
            <a:r>
              <a:rPr lang="en-US" dirty="0"/>
              <a:t>Note where the 7</a:t>
            </a:r>
            <a:r>
              <a:rPr lang="en-US" baseline="30000" dirty="0"/>
              <a:t>th</a:t>
            </a:r>
            <a:r>
              <a:rPr lang="en-US" dirty="0"/>
              <a:t> c. rock Inscriptions are found</a:t>
            </a:r>
          </a:p>
        </p:txBody>
      </p:sp>
      <p:pic>
        <p:nvPicPr>
          <p:cNvPr id="6" name="Content Placeholder 5" descr="Map&#10;&#10;Description automatically generated">
            <a:extLst>
              <a:ext uri="{FF2B5EF4-FFF2-40B4-BE49-F238E27FC236}">
                <a16:creationId xmlns:a16="http://schemas.microsoft.com/office/drawing/2014/main" id="{B13804C6-2D68-AC45-AEAE-9CE49093355A}"/>
              </a:ext>
            </a:extLst>
          </p:cNvPr>
          <p:cNvPicPr>
            <a:picLocks noGrp="1" noChangeAspect="1"/>
          </p:cNvPicPr>
          <p:nvPr>
            <p:ph sz="quarter" idx="12"/>
          </p:nvPr>
        </p:nvPicPr>
        <p:blipFill>
          <a:blip r:embed="rId2"/>
          <a:stretch>
            <a:fillRect/>
          </a:stretch>
        </p:blipFill>
        <p:spPr>
          <a:xfrm>
            <a:off x="2614839" y="2288672"/>
            <a:ext cx="5940438" cy="4409687"/>
          </a:xfrm>
        </p:spPr>
      </p:pic>
      <p:sp>
        <p:nvSpPr>
          <p:cNvPr id="7" name="TextBox 6">
            <a:extLst>
              <a:ext uri="{FF2B5EF4-FFF2-40B4-BE49-F238E27FC236}">
                <a16:creationId xmlns:a16="http://schemas.microsoft.com/office/drawing/2014/main" id="{F7A65C0A-9DBE-7B45-87B2-E7478DE87012}"/>
              </a:ext>
            </a:extLst>
          </p:cNvPr>
          <p:cNvSpPr txBox="1"/>
          <p:nvPr/>
        </p:nvSpPr>
        <p:spPr>
          <a:xfrm>
            <a:off x="437368" y="3195587"/>
            <a:ext cx="1911197"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7</a:t>
            </a:r>
            <a:r>
              <a:rPr kumimoji="0" lang="en-US" sz="1800" b="0" i="0" u="none" strike="noStrike" kern="1200" cap="none" spc="0" normalizeH="0" baseline="30000" noProof="0" dirty="0">
                <a:ln>
                  <a:noFill/>
                </a:ln>
                <a:solidFill>
                  <a:srgbClr val="000000"/>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century inscriptions are all in the north, and the south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 few begin to appear in the Hijaz in the 8</a:t>
            </a:r>
            <a:r>
              <a:rPr kumimoji="0" lang="en-US" sz="1800" b="0" i="0" u="none" strike="noStrike" kern="1200" cap="none" spc="0" normalizeH="0" baseline="30000" noProof="0" dirty="0">
                <a:ln>
                  <a:noFill/>
                </a:ln>
                <a:solidFill>
                  <a:srgbClr val="000000"/>
                </a:solidFill>
                <a:effectLst/>
                <a:uLnTx/>
                <a:uFillTx/>
                <a:latin typeface="Calibri" panose="020F0502020204030204"/>
                <a:ea typeface="+mn-ea"/>
                <a:cs typeface="+mn-cs"/>
              </a:rPr>
              <a:t>th</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century, and later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435D225-B309-2648-A7A5-6349239E4144}"/>
              </a:ext>
            </a:extLst>
          </p:cNvPr>
          <p:cNvPicPr>
            <a:picLocks noChangeAspect="1"/>
          </p:cNvPicPr>
          <p:nvPr/>
        </p:nvPicPr>
        <p:blipFill>
          <a:blip r:embed="rId3"/>
          <a:stretch>
            <a:fillRect/>
          </a:stretch>
        </p:blipFill>
        <p:spPr>
          <a:xfrm>
            <a:off x="9344756" y="2305522"/>
            <a:ext cx="1784773" cy="15154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DE02FE1-4D98-A24C-8639-F5EA08267DD0}"/>
              </a:ext>
            </a:extLst>
          </p:cNvPr>
          <p:cNvPicPr>
            <a:picLocks noChangeAspect="1"/>
          </p:cNvPicPr>
          <p:nvPr/>
        </p:nvPicPr>
        <p:blipFill>
          <a:blip r:embed="rId4"/>
          <a:stretch>
            <a:fillRect/>
          </a:stretch>
        </p:blipFill>
        <p:spPr>
          <a:xfrm>
            <a:off x="9115059" y="4436006"/>
            <a:ext cx="2244168" cy="19273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9D08FD8-E0BC-B84D-803B-0CD459077EC6}"/>
              </a:ext>
            </a:extLst>
          </p:cNvPr>
          <p:cNvSpPr txBox="1"/>
          <p:nvPr/>
        </p:nvSpPr>
        <p:spPr>
          <a:xfrm rot="19343466">
            <a:off x="3989470" y="2866074"/>
            <a:ext cx="1629357" cy="194166"/>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Jordan, Syria</a:t>
            </a:r>
          </a:p>
        </p:txBody>
      </p:sp>
      <p:sp>
        <p:nvSpPr>
          <p:cNvPr id="10" name="Rectangle 9">
            <a:extLst>
              <a:ext uri="{FF2B5EF4-FFF2-40B4-BE49-F238E27FC236}">
                <a16:creationId xmlns:a16="http://schemas.microsoft.com/office/drawing/2014/main" id="{6787F8C0-A8E0-534C-8B82-FE462D49F51B}"/>
              </a:ext>
            </a:extLst>
          </p:cNvPr>
          <p:cNvSpPr/>
          <p:nvPr/>
        </p:nvSpPr>
        <p:spPr>
          <a:xfrm rot="8532155">
            <a:off x="4339840" y="3107521"/>
            <a:ext cx="1372558" cy="445938"/>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A081969-6AD3-8A46-8C86-BBADBE305220}"/>
              </a:ext>
            </a:extLst>
          </p:cNvPr>
          <p:cNvSpPr txBox="1"/>
          <p:nvPr/>
        </p:nvSpPr>
        <p:spPr>
          <a:xfrm rot="19280422">
            <a:off x="5858507" y="5473867"/>
            <a:ext cx="888058" cy="240403"/>
          </a:xfrm>
          <a:prstGeom prst="rect">
            <a:avLst/>
          </a:prstGeom>
          <a:noFill/>
        </p:spPr>
        <p:txBody>
          <a:bodyPr wrap="square"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IE" sz="18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Yemen</a:t>
            </a:r>
          </a:p>
        </p:txBody>
      </p:sp>
      <p:sp>
        <p:nvSpPr>
          <p:cNvPr id="12" name="Rectangle 11">
            <a:extLst>
              <a:ext uri="{FF2B5EF4-FFF2-40B4-BE49-F238E27FC236}">
                <a16:creationId xmlns:a16="http://schemas.microsoft.com/office/drawing/2014/main" id="{315E9BDB-C9A9-3249-AF3C-9B3EA84FE63B}"/>
              </a:ext>
            </a:extLst>
          </p:cNvPr>
          <p:cNvSpPr/>
          <p:nvPr/>
        </p:nvSpPr>
        <p:spPr>
          <a:xfrm rot="8532155">
            <a:off x="5712295" y="5081688"/>
            <a:ext cx="767408" cy="45497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62EACC1B-64BC-D14F-A591-C232C193CC52}"/>
              </a:ext>
            </a:extLst>
          </p:cNvPr>
          <p:cNvSpPr txBox="1">
            <a:spLocks/>
          </p:cNvSpPr>
          <p:nvPr/>
        </p:nvSpPr>
        <p:spPr>
          <a:xfrm>
            <a:off x="837235" y="98779"/>
            <a:ext cx="8970153" cy="578401"/>
          </a:xfrm>
          <a:prstGeom prst="rect">
            <a:avLst/>
          </a:prstGeom>
        </p:spPr>
        <p:txBody>
          <a:bodyPr vert="horz" lIns="91440" tIns="45720" rIns="91440" bIns="45720" rtlCol="0" anchor="ctr">
            <a:normAutofit fontScale="90000" lnSpcReduction="10000"/>
          </a:bodyPr>
          <a:lstStyle>
            <a:lvl1pPr algn="l" defTabSz="1219170" rtl="0" eaLnBrk="1" latinLnBrk="0" hangingPunct="1">
              <a:lnSpc>
                <a:spcPct val="90000"/>
              </a:lnSpc>
              <a:spcBef>
                <a:spcPct val="0"/>
              </a:spcBef>
              <a:buNone/>
              <a:defRPr sz="4000" b="0" kern="1200" baseline="0">
                <a:solidFill>
                  <a:srgbClr val="004289"/>
                </a:solidFill>
                <a:latin typeface="Cambria" charset="0"/>
                <a:ea typeface="Cambria" charset="0"/>
                <a:cs typeface="Cambria" charset="0"/>
              </a:defRPr>
            </a:lvl1pPr>
          </a:lstStyle>
          <a:p>
            <a:r>
              <a:rPr lang="en-US" dirty="0">
                <a:solidFill>
                  <a:schemeClr val="bg1"/>
                </a:solidFill>
              </a:rPr>
              <a:t>Early Arabic Rock Inscriptions</a:t>
            </a:r>
          </a:p>
        </p:txBody>
      </p:sp>
    </p:spTree>
    <p:extLst>
      <p:ext uri="{BB962C8B-B14F-4D97-AF65-F5344CB8AC3E}">
        <p14:creationId xmlns:p14="http://schemas.microsoft.com/office/powerpoint/2010/main" val="31557838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D94E919-1F71-466F-B53E-6061A1A8D13C}"/>
              </a:ext>
            </a:extLst>
          </p:cNvPr>
          <p:cNvGrpSpPr/>
          <p:nvPr/>
        </p:nvGrpSpPr>
        <p:grpSpPr>
          <a:xfrm>
            <a:off x="97506" y="5060960"/>
            <a:ext cx="12091187" cy="484632"/>
            <a:chOff x="48980" y="4947692"/>
            <a:chExt cx="12091187" cy="484632"/>
          </a:xfrm>
        </p:grpSpPr>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570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675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660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620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645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rPr>
                <a:t>690</a:t>
              </a:r>
              <a:endParaRPr kumimoji="0" lang="en-GB" sz="1200" b="1" i="0" u="none" strike="noStrike" kern="1200" cap="none" spc="0" normalizeH="0" baseline="0" noProof="0" dirty="0">
                <a:ln>
                  <a:noFill/>
                </a:ln>
                <a:solidFill>
                  <a:srgbClr val="0070C0"/>
                </a:solidFill>
                <a:effectLst/>
                <a:highlight>
                  <a:srgbClr val="FFFF00"/>
                </a:highligh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715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745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760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775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TextBox 39">
            <a:extLst>
              <a:ext uri="{FF2B5EF4-FFF2-40B4-BE49-F238E27FC236}">
                <a16:creationId xmlns:a16="http://schemas.microsoft.com/office/drawing/2014/main" id="{23361C6E-C983-4E46-BF6D-5F6B535D94CB}"/>
              </a:ext>
            </a:extLst>
          </p:cNvPr>
          <p:cNvSpPr txBox="1"/>
          <p:nvPr/>
        </p:nvSpPr>
        <p:spPr>
          <a:xfrm>
            <a:off x="112317" y="2069559"/>
            <a:ext cx="5051579"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Lindstedt</a:t>
            </a:r>
            <a:r>
              <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looked at 100 Rock Inscriptions from 640 – 740 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Prior to 690 there was no evidence of anything Islamic on the Inscriptions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Except for formulae, e</a:t>
            </a:r>
            <a:r>
              <a:rPr kumimoji="0" lang="en-GB" sz="1800" b="1" i="0" u="none" strike="noStrike" kern="1200" cap="none" spc="0" normalizeH="0" baseline="0" noProof="0" dirty="0" err="1">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verything</a:t>
            </a:r>
            <a:r>
              <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Calibri" panose="020F0502020204030204" pitchFamily="34" charset="0"/>
                <a:cs typeface="Times New Roman" panose="02020603050405020304" pitchFamily="18" charset="0"/>
              </a:rPr>
              <a:t> comes after 690</a:t>
            </a:r>
          </a:p>
        </p:txBody>
      </p:sp>
      <p:sp>
        <p:nvSpPr>
          <p:cNvPr id="6" name="TextBox 5">
            <a:extLst>
              <a:ext uri="{FF2B5EF4-FFF2-40B4-BE49-F238E27FC236}">
                <a16:creationId xmlns:a16="http://schemas.microsoft.com/office/drawing/2014/main" id="{EFB78293-E5C9-4421-9DE9-39CD5E335189}"/>
              </a:ext>
            </a:extLst>
          </p:cNvPr>
          <p:cNvSpPr txBox="1"/>
          <p:nvPr/>
        </p:nvSpPr>
        <p:spPr>
          <a:xfrm>
            <a:off x="907345" y="1452826"/>
            <a:ext cx="98367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Ilkka</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Lindstedt’s</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100 dated Rock Inscriptions</a:t>
            </a:r>
          </a:p>
        </p:txBody>
      </p:sp>
      <p:sp>
        <p:nvSpPr>
          <p:cNvPr id="7" name="TextBox 6">
            <a:extLst>
              <a:ext uri="{FF2B5EF4-FFF2-40B4-BE49-F238E27FC236}">
                <a16:creationId xmlns:a16="http://schemas.microsoft.com/office/drawing/2014/main" id="{9AC64AE2-D48E-4B78-B0C2-E825E50B20E1}"/>
              </a:ext>
            </a:extLst>
          </p:cNvPr>
          <p:cNvSpPr txBox="1"/>
          <p:nvPr/>
        </p:nvSpPr>
        <p:spPr>
          <a:xfrm>
            <a:off x="7186221" y="1841948"/>
            <a:ext cx="17898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640   -   740</a:t>
            </a: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7776C96-6C7C-417B-8328-0300FAE48697}"/>
              </a:ext>
            </a:extLst>
          </p:cNvPr>
          <p:cNvSpPr/>
          <p:nvPr/>
        </p:nvSpPr>
        <p:spPr>
          <a:xfrm>
            <a:off x="8481052" y="1914491"/>
            <a:ext cx="1170948" cy="178413"/>
          </a:xfrm>
          <a:prstGeom prst="rightArrow">
            <a:avLst>
              <a:gd name="adj1" fmla="val 42739"/>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D9DD33F-1DB8-4411-957A-FF676482B7A9}"/>
              </a:ext>
            </a:extLst>
          </p:cNvPr>
          <p:cNvPicPr>
            <a:picLocks noChangeAspect="1"/>
          </p:cNvPicPr>
          <p:nvPr/>
        </p:nvPicPr>
        <p:blipFill>
          <a:blip r:embed="rId3"/>
          <a:stretch>
            <a:fillRect/>
          </a:stretch>
        </p:blipFill>
        <p:spPr>
          <a:xfrm rot="10800000">
            <a:off x="5466947" y="1900392"/>
            <a:ext cx="1633177" cy="216392"/>
          </a:xfrm>
          <a:prstGeom prst="rect">
            <a:avLst/>
          </a:prstGeom>
        </p:spPr>
      </p:pic>
      <p:sp>
        <p:nvSpPr>
          <p:cNvPr id="2" name="TextBox 1">
            <a:extLst>
              <a:ext uri="{FF2B5EF4-FFF2-40B4-BE49-F238E27FC236}">
                <a16:creationId xmlns:a16="http://schemas.microsoft.com/office/drawing/2014/main" id="{F32C88F1-CC84-4F82-A310-A222CD906A07}"/>
              </a:ext>
            </a:extLst>
          </p:cNvPr>
          <p:cNvSpPr txBox="1"/>
          <p:nvPr/>
        </p:nvSpPr>
        <p:spPr>
          <a:xfrm>
            <a:off x="2486933" y="6619154"/>
            <a:ext cx="6410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n-GB" sz="1200" b="0" i="0" u="none" strike="noStrike" kern="1200" cap="none" spc="0" normalizeH="0" baseline="0" noProof="0" dirty="0" err="1">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Ilkka</a:t>
            </a:r>
            <a:r>
              <a:rPr kumimoji="0" lang="en-GB" sz="12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err="1">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Lindstedt</a:t>
            </a:r>
            <a:r>
              <a:rPr kumimoji="0" lang="en-GB" sz="12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 “Who is in, who is out? Early Muslim Identity through Epigraphy and Theory”, 2019]</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A76927B0-F160-4479-B6F2-8A016EFF4072}"/>
              </a:ext>
            </a:extLst>
          </p:cNvPr>
          <p:cNvCxnSpPr>
            <a:cxnSpLocks/>
          </p:cNvCxnSpPr>
          <p:nvPr/>
        </p:nvCxnSpPr>
        <p:spPr>
          <a:xfrm>
            <a:off x="5328610" y="1932295"/>
            <a:ext cx="0" cy="1718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5DAA3A35-843B-46C4-B92C-68B34FAD2DB6}"/>
              </a:ext>
            </a:extLst>
          </p:cNvPr>
          <p:cNvSpPr txBox="1"/>
          <p:nvPr/>
        </p:nvSpPr>
        <p:spPr>
          <a:xfrm>
            <a:off x="7186221" y="2447884"/>
            <a:ext cx="535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690</a:t>
            </a: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pic>
        <p:nvPicPr>
          <p:cNvPr id="46" name="Picture 45">
            <a:extLst>
              <a:ext uri="{FF2B5EF4-FFF2-40B4-BE49-F238E27FC236}">
                <a16:creationId xmlns:a16="http://schemas.microsoft.com/office/drawing/2014/main" id="{D1EE37A5-817A-4FF9-89A7-49324FF4FDE4}"/>
              </a:ext>
            </a:extLst>
          </p:cNvPr>
          <p:cNvPicPr>
            <a:picLocks noChangeAspect="1"/>
          </p:cNvPicPr>
          <p:nvPr/>
        </p:nvPicPr>
        <p:blipFill>
          <a:blip r:embed="rId3"/>
          <a:stretch>
            <a:fillRect/>
          </a:stretch>
        </p:blipFill>
        <p:spPr>
          <a:xfrm rot="10800000">
            <a:off x="5637020" y="2530354"/>
            <a:ext cx="1463104" cy="193858"/>
          </a:xfrm>
          <a:prstGeom prst="rect">
            <a:avLst/>
          </a:prstGeom>
        </p:spPr>
      </p:pic>
      <p:cxnSp>
        <p:nvCxnSpPr>
          <p:cNvPr id="47" name="Straight Arrow Connector 46">
            <a:extLst>
              <a:ext uri="{FF2B5EF4-FFF2-40B4-BE49-F238E27FC236}">
                <a16:creationId xmlns:a16="http://schemas.microsoft.com/office/drawing/2014/main" id="{9BEC3E60-DCEC-42CB-9D26-BE4333000811}"/>
              </a:ext>
            </a:extLst>
          </p:cNvPr>
          <p:cNvCxnSpPr>
            <a:cxnSpLocks/>
          </p:cNvCxnSpPr>
          <p:nvPr/>
        </p:nvCxnSpPr>
        <p:spPr>
          <a:xfrm>
            <a:off x="7886656" y="1961674"/>
            <a:ext cx="16052" cy="298183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9" name="Arrow: Right 48">
            <a:extLst>
              <a:ext uri="{FF2B5EF4-FFF2-40B4-BE49-F238E27FC236}">
                <a16:creationId xmlns:a16="http://schemas.microsoft.com/office/drawing/2014/main" id="{1CE5D14C-9623-4D4D-AB41-149B1B3BE6E4}"/>
              </a:ext>
            </a:extLst>
          </p:cNvPr>
          <p:cNvSpPr/>
          <p:nvPr/>
        </p:nvSpPr>
        <p:spPr>
          <a:xfrm>
            <a:off x="8040151" y="2126458"/>
            <a:ext cx="2561613" cy="202272"/>
          </a:xfrm>
          <a:prstGeom prst="rightArrow">
            <a:avLst>
              <a:gd name="adj1" fmla="val 42739"/>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50" name="Picture 49">
            <a:extLst>
              <a:ext uri="{FF2B5EF4-FFF2-40B4-BE49-F238E27FC236}">
                <a16:creationId xmlns:a16="http://schemas.microsoft.com/office/drawing/2014/main" id="{5D18B742-C16E-492A-9BB5-22FA4B0B7E8E}"/>
              </a:ext>
            </a:extLst>
          </p:cNvPr>
          <p:cNvPicPr>
            <a:picLocks noChangeAspect="1"/>
          </p:cNvPicPr>
          <p:nvPr/>
        </p:nvPicPr>
        <p:blipFill>
          <a:blip r:embed="rId3"/>
          <a:stretch>
            <a:fillRect/>
          </a:stretch>
        </p:blipFill>
        <p:spPr>
          <a:xfrm rot="10800000">
            <a:off x="5740552" y="2216916"/>
            <a:ext cx="1324732" cy="193858"/>
          </a:xfrm>
          <a:prstGeom prst="rect">
            <a:avLst/>
          </a:prstGeom>
        </p:spPr>
      </p:pic>
      <p:sp>
        <p:nvSpPr>
          <p:cNvPr id="51" name="TextBox 50">
            <a:extLst>
              <a:ext uri="{FF2B5EF4-FFF2-40B4-BE49-F238E27FC236}">
                <a16:creationId xmlns:a16="http://schemas.microsoft.com/office/drawing/2014/main" id="{4CC3A820-4DE4-4D36-8090-D55A971EA64B}"/>
              </a:ext>
            </a:extLst>
          </p:cNvPr>
          <p:cNvSpPr txBox="1"/>
          <p:nvPr/>
        </p:nvSpPr>
        <p:spPr>
          <a:xfrm>
            <a:off x="7187925" y="2122769"/>
            <a:ext cx="5357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690</a:t>
            </a: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1995F1B-EE18-4ACE-8251-875E4BB47EB5}"/>
              </a:ext>
            </a:extLst>
          </p:cNvPr>
          <p:cNvSpPr txBox="1"/>
          <p:nvPr/>
        </p:nvSpPr>
        <p:spPr>
          <a:xfrm>
            <a:off x="6143100" y="2730618"/>
            <a:ext cx="178548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[Pre-690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Pious Formulae]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CF893024-F609-4FF4-A4AD-73C712CC1F2D}"/>
              </a:ext>
            </a:extLst>
          </p:cNvPr>
          <p:cNvSpPr txBox="1"/>
          <p:nvPr/>
        </p:nvSpPr>
        <p:spPr>
          <a:xfrm>
            <a:off x="7928151" y="2236702"/>
            <a:ext cx="411920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690 – 710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[Prophet Muhammad appears]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1B72E458-6C9D-4FD3-B36E-DF5F59B3DB85}"/>
              </a:ext>
            </a:extLst>
          </p:cNvPr>
          <p:cNvSpPr txBox="1"/>
          <p:nvPr/>
        </p:nvSpPr>
        <p:spPr>
          <a:xfrm>
            <a:off x="8305676" y="2589586"/>
            <a:ext cx="32848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710 – 720 [Muslim rites appear]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[Pilgrimage, Prayer, Fast]</a:t>
            </a: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0AF74CF-B5EE-455F-9795-57CE30F97F24}"/>
              </a:ext>
            </a:extLst>
          </p:cNvPr>
          <p:cNvSpPr txBox="1"/>
          <p:nvPr/>
        </p:nvSpPr>
        <p:spPr>
          <a:xfrm>
            <a:off x="8793726" y="3207551"/>
            <a:ext cx="333405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720 - 730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names ‘Muslim’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 ‘Islam refer to a specific group,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 contradistinction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Christianity]</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E4B4D67C-549D-4CBA-A646-0CB58014673A}"/>
              </a:ext>
            </a:extLst>
          </p:cNvPr>
          <p:cNvSpPr txBox="1"/>
          <p:nvPr/>
        </p:nvSpPr>
        <p:spPr>
          <a:xfrm>
            <a:off x="103565" y="3650763"/>
            <a:ext cx="7702354" cy="96827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It </a:t>
            </a:r>
            <a:r>
              <a:rPr kumimoji="0" lang="en-GB" sz="18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was only in the 730s onwards that there is evidence of popular devotion to Muhammad as a  prophet and messenger, which makes the Islamic Traditions incredibly awkward.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3CF7AB9A-D82D-4D6D-9D6D-389BEA772273}"/>
              </a:ext>
            </a:extLst>
          </p:cNvPr>
          <p:cNvSpPr txBox="1"/>
          <p:nvPr/>
        </p:nvSpPr>
        <p:spPr>
          <a:xfrm>
            <a:off x="920115" y="170527"/>
            <a:ext cx="996740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Rock Inscriptions give us a timeline of Islam’s Origins</a:t>
            </a:r>
            <a:endParaRPr kumimoji="0" lang="en-GB"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6121B65-9C3F-4C1A-975D-C7EA7FB13FA2}"/>
              </a:ext>
            </a:extLst>
          </p:cNvPr>
          <p:cNvSpPr txBox="1"/>
          <p:nvPr/>
        </p:nvSpPr>
        <p:spPr>
          <a:xfrm>
            <a:off x="97506" y="5695824"/>
            <a:ext cx="1111246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Furthermore: </a:t>
            </a:r>
            <a:r>
              <a:rPr kumimoji="0" lang="en-GB" sz="18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There is a 100-year silence prior to this that indicates that Islam did not exist as a distinct religion until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long after the time of Muhammad, which casts doubt on whether he had any part in starting Islam.</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F15401FD-C346-4E8E-8D70-3D54BCC99C04}"/>
              </a:ext>
            </a:extLst>
          </p:cNvPr>
          <p:cNvCxnSpPr>
            <a:cxnSpLocks/>
          </p:cNvCxnSpPr>
          <p:nvPr/>
        </p:nvCxnSpPr>
        <p:spPr>
          <a:xfrm>
            <a:off x="8451733" y="2904947"/>
            <a:ext cx="26661" cy="21262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0D463FC7-DFF3-42F4-8A9E-14CBEFBE543C}"/>
              </a:ext>
            </a:extLst>
          </p:cNvPr>
          <p:cNvCxnSpPr>
            <a:cxnSpLocks/>
          </p:cNvCxnSpPr>
          <p:nvPr/>
        </p:nvCxnSpPr>
        <p:spPr>
          <a:xfrm>
            <a:off x="8970829" y="4340993"/>
            <a:ext cx="5222" cy="6731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49CF354-DF55-409E-B87C-766CF25D9B2A}"/>
              </a:ext>
            </a:extLst>
          </p:cNvPr>
          <p:cNvCxnSpPr>
            <a:cxnSpLocks/>
          </p:cNvCxnSpPr>
          <p:nvPr/>
        </p:nvCxnSpPr>
        <p:spPr>
          <a:xfrm>
            <a:off x="9749070" y="1956106"/>
            <a:ext cx="0" cy="1718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46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additive="base">
                                        <p:cTn id="24" dur="500" fill="hold"/>
                                        <p:tgtEl>
                                          <p:spTgt spid="42"/>
                                        </p:tgtEl>
                                        <p:attrNameLst>
                                          <p:attrName>ppt_x</p:attrName>
                                        </p:attrNameLst>
                                      </p:cBhvr>
                                      <p:tavLst>
                                        <p:tav tm="0">
                                          <p:val>
                                            <p:strVal val="#ppt_x"/>
                                          </p:val>
                                        </p:tav>
                                        <p:tav tm="100000">
                                          <p:val>
                                            <p:strVal val="#ppt_x"/>
                                          </p:val>
                                        </p:tav>
                                      </p:tavLst>
                                    </p:anim>
                                    <p:anim calcmode="lin" valueType="num">
                                      <p:cBhvr additive="base">
                                        <p:cTn id="25" dur="500" fill="hold"/>
                                        <p:tgtEl>
                                          <p:spTgt spid="4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0">
                                            <p:txEl>
                                              <p:pRg st="1" end="1"/>
                                            </p:txEl>
                                          </p:spTgt>
                                        </p:tgtEl>
                                        <p:attrNameLst>
                                          <p:attrName>style.visibility</p:attrName>
                                        </p:attrNameLst>
                                      </p:cBhvr>
                                      <p:to>
                                        <p:strVal val="visible"/>
                                      </p:to>
                                    </p:set>
                                    <p:anim calcmode="lin" valueType="num">
                                      <p:cBhvr additive="base">
                                        <p:cTn id="34" dur="500" fill="hold"/>
                                        <p:tgtEl>
                                          <p:spTgt spid="40">
                                            <p:txEl>
                                              <p:pRg st="1" end="1"/>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0">
                                            <p:txEl>
                                              <p:pRg st="1" end="1"/>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xit" presetSubtype="4" fill="hold" grpId="1" nodeType="afterEffect">
                                  <p:stCondLst>
                                    <p:cond delay="0"/>
                                  </p:stCondLst>
                                  <p:childTnLst>
                                    <p:anim calcmode="lin" valueType="num">
                                      <p:cBhvr additive="base">
                                        <p:cTn id="38" dur="500"/>
                                        <p:tgtEl>
                                          <p:spTgt spid="7"/>
                                        </p:tgtEl>
                                        <p:attrNameLst>
                                          <p:attrName>ppt_x</p:attrName>
                                        </p:attrNameLst>
                                      </p:cBhvr>
                                      <p:tavLst>
                                        <p:tav tm="0">
                                          <p:val>
                                            <p:strVal val="ppt_x"/>
                                          </p:val>
                                        </p:tav>
                                        <p:tav tm="100000">
                                          <p:val>
                                            <p:strVal val="ppt_x"/>
                                          </p:val>
                                        </p:tav>
                                      </p:tavLst>
                                    </p:anim>
                                    <p:anim calcmode="lin" valueType="num">
                                      <p:cBhvr additive="base">
                                        <p:cTn id="39" dur="500"/>
                                        <p:tgtEl>
                                          <p:spTgt spid="7"/>
                                        </p:tgtEl>
                                        <p:attrNameLst>
                                          <p:attrName>ppt_y</p:attrName>
                                        </p:attrNameLst>
                                      </p:cBhvr>
                                      <p:tavLst>
                                        <p:tav tm="0">
                                          <p:val>
                                            <p:strVal val="ppt_y"/>
                                          </p:val>
                                        </p:tav>
                                        <p:tav tm="100000">
                                          <p:val>
                                            <p:strVal val="1+ppt_h/2"/>
                                          </p:val>
                                        </p:tav>
                                      </p:tavLst>
                                    </p:anim>
                                    <p:set>
                                      <p:cBhvr>
                                        <p:cTn id="40" dur="1" fill="hold">
                                          <p:stCondLst>
                                            <p:cond delay="499"/>
                                          </p:stCondLst>
                                        </p:cTn>
                                        <p:tgtEl>
                                          <p:spTgt spid="7"/>
                                        </p:tgtEl>
                                        <p:attrNameLst>
                                          <p:attrName>style.visibility</p:attrName>
                                        </p:attrNameLst>
                                      </p:cBhvr>
                                      <p:to>
                                        <p:strVal val="hidden"/>
                                      </p:to>
                                    </p:set>
                                  </p:childTnLst>
                                </p:cTn>
                              </p:par>
                              <p:par>
                                <p:cTn id="41" presetID="2" presetClass="exit" presetSubtype="4" fill="hold" nodeType="with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par>
                                <p:cTn id="45" presetID="2" presetClass="exit" presetSubtype="4" fill="hold" nodeType="withEffect">
                                  <p:stCondLst>
                                    <p:cond delay="0"/>
                                  </p:stCondLst>
                                  <p:childTnLst>
                                    <p:anim calcmode="lin" valueType="num">
                                      <p:cBhvr additive="base">
                                        <p:cTn id="46" dur="500"/>
                                        <p:tgtEl>
                                          <p:spTgt spid="42"/>
                                        </p:tgtEl>
                                        <p:attrNameLst>
                                          <p:attrName>ppt_x</p:attrName>
                                        </p:attrNameLst>
                                      </p:cBhvr>
                                      <p:tavLst>
                                        <p:tav tm="0">
                                          <p:val>
                                            <p:strVal val="ppt_x"/>
                                          </p:val>
                                        </p:tav>
                                        <p:tav tm="100000">
                                          <p:val>
                                            <p:strVal val="ppt_x"/>
                                          </p:val>
                                        </p:tav>
                                      </p:tavLst>
                                    </p:anim>
                                    <p:anim calcmode="lin" valueType="num">
                                      <p:cBhvr additive="base">
                                        <p:cTn id="47" dur="500"/>
                                        <p:tgtEl>
                                          <p:spTgt spid="42"/>
                                        </p:tgtEl>
                                        <p:attrNameLst>
                                          <p:attrName>ppt_y</p:attrName>
                                        </p:attrNameLst>
                                      </p:cBhvr>
                                      <p:tavLst>
                                        <p:tav tm="0">
                                          <p:val>
                                            <p:strVal val="ppt_y"/>
                                          </p:val>
                                        </p:tav>
                                        <p:tav tm="100000">
                                          <p:val>
                                            <p:strVal val="1+ppt_h/2"/>
                                          </p:val>
                                        </p:tav>
                                      </p:tavLst>
                                    </p:anim>
                                    <p:set>
                                      <p:cBhvr>
                                        <p:cTn id="48" dur="1" fill="hold">
                                          <p:stCondLst>
                                            <p:cond delay="499"/>
                                          </p:stCondLst>
                                        </p:cTn>
                                        <p:tgtEl>
                                          <p:spTgt spid="42"/>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8"/>
                                        </p:tgtEl>
                                        <p:attrNameLst>
                                          <p:attrName>ppt_x</p:attrName>
                                        </p:attrNameLst>
                                      </p:cBhvr>
                                      <p:tavLst>
                                        <p:tav tm="0">
                                          <p:val>
                                            <p:strVal val="ppt_x"/>
                                          </p:val>
                                        </p:tav>
                                        <p:tav tm="100000">
                                          <p:val>
                                            <p:strVal val="ppt_x"/>
                                          </p:val>
                                        </p:tav>
                                      </p:tavLst>
                                    </p:anim>
                                    <p:anim calcmode="lin" valueType="num">
                                      <p:cBhvr additive="base">
                                        <p:cTn id="51" dur="500"/>
                                        <p:tgtEl>
                                          <p:spTgt spid="8"/>
                                        </p:tgtEl>
                                        <p:attrNameLst>
                                          <p:attrName>ppt_y</p:attrName>
                                        </p:attrNameLst>
                                      </p:cBhvr>
                                      <p:tavLst>
                                        <p:tav tm="0">
                                          <p:val>
                                            <p:strVal val="ppt_y"/>
                                          </p:val>
                                        </p:tav>
                                        <p:tav tm="100000">
                                          <p:val>
                                            <p:strVal val="1+ppt_h/2"/>
                                          </p:val>
                                        </p:tav>
                                      </p:tavLst>
                                    </p:anim>
                                    <p:set>
                                      <p:cBhvr>
                                        <p:cTn id="52" dur="1" fill="hold">
                                          <p:stCondLst>
                                            <p:cond delay="499"/>
                                          </p:stCondLst>
                                        </p:cTn>
                                        <p:tgtEl>
                                          <p:spTgt spid="8"/>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1000"/>
                            </p:stCondLst>
                            <p:childTnLst>
                              <p:par>
                                <p:cTn id="58" presetID="2" presetClass="entr" presetSubtype="4" fill="hold" grpId="0" nodeType="after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additive="base">
                                        <p:cTn id="60" dur="500" fill="hold"/>
                                        <p:tgtEl>
                                          <p:spTgt spid="45"/>
                                        </p:tgtEl>
                                        <p:attrNameLst>
                                          <p:attrName>ppt_x</p:attrName>
                                        </p:attrNameLst>
                                      </p:cBhvr>
                                      <p:tavLst>
                                        <p:tav tm="0">
                                          <p:val>
                                            <p:strVal val="#ppt_x"/>
                                          </p:val>
                                        </p:tav>
                                        <p:tav tm="100000">
                                          <p:val>
                                            <p:strVal val="#ppt_x"/>
                                          </p:val>
                                        </p:tav>
                                      </p:tavLst>
                                    </p:anim>
                                    <p:anim calcmode="lin" valueType="num">
                                      <p:cBhvr additive="base">
                                        <p:cTn id="61" dur="500" fill="hold"/>
                                        <p:tgtEl>
                                          <p:spTgt spid="4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46"/>
                                        </p:tgtEl>
                                        <p:attrNameLst>
                                          <p:attrName>style.visibility</p:attrName>
                                        </p:attrNameLst>
                                      </p:cBhvr>
                                      <p:to>
                                        <p:strVal val="visible"/>
                                      </p:to>
                                    </p:set>
                                    <p:anim calcmode="lin" valueType="num">
                                      <p:cBhvr additive="base">
                                        <p:cTn id="64" dur="500" fill="hold"/>
                                        <p:tgtEl>
                                          <p:spTgt spid="46"/>
                                        </p:tgtEl>
                                        <p:attrNameLst>
                                          <p:attrName>ppt_x</p:attrName>
                                        </p:attrNameLst>
                                      </p:cBhvr>
                                      <p:tavLst>
                                        <p:tav tm="0">
                                          <p:val>
                                            <p:strVal val="#ppt_x"/>
                                          </p:val>
                                        </p:tav>
                                        <p:tav tm="100000">
                                          <p:val>
                                            <p:strVal val="#ppt_x"/>
                                          </p:val>
                                        </p:tav>
                                      </p:tavLst>
                                    </p:anim>
                                    <p:anim calcmode="lin" valueType="num">
                                      <p:cBhvr additive="base">
                                        <p:cTn id="65" dur="500" fill="hold"/>
                                        <p:tgtEl>
                                          <p:spTgt spid="46"/>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 calcmode="lin" valueType="num">
                                      <p:cBhvr additive="base">
                                        <p:cTn id="68" dur="500" fill="hold"/>
                                        <p:tgtEl>
                                          <p:spTgt spid="47"/>
                                        </p:tgtEl>
                                        <p:attrNameLst>
                                          <p:attrName>ppt_x</p:attrName>
                                        </p:attrNameLst>
                                      </p:cBhvr>
                                      <p:tavLst>
                                        <p:tav tm="0">
                                          <p:val>
                                            <p:strVal val="#ppt_x"/>
                                          </p:val>
                                        </p:tav>
                                        <p:tav tm="100000">
                                          <p:val>
                                            <p:strVal val="#ppt_x"/>
                                          </p:val>
                                        </p:tav>
                                      </p:tavLst>
                                    </p:anim>
                                    <p:anim calcmode="lin" valueType="num">
                                      <p:cBhvr additive="base">
                                        <p:cTn id="6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40">
                                            <p:txEl>
                                              <p:pRg st="2" end="2"/>
                                            </p:txEl>
                                          </p:spTgt>
                                        </p:tgtEl>
                                        <p:attrNameLst>
                                          <p:attrName>style.visibility</p:attrName>
                                        </p:attrNameLst>
                                      </p:cBhvr>
                                      <p:to>
                                        <p:strVal val="visible"/>
                                      </p:to>
                                    </p:set>
                                    <p:anim calcmode="lin" valueType="num">
                                      <p:cBhvr additive="base">
                                        <p:cTn id="74" dur="500" fill="hold"/>
                                        <p:tgtEl>
                                          <p:spTgt spid="40">
                                            <p:txEl>
                                              <p:pRg st="2" end="2"/>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40">
                                            <p:txEl>
                                              <p:pRg st="2" end="2"/>
                                            </p:txEl>
                                          </p:spTgt>
                                        </p:tgtEl>
                                        <p:attrNameLst>
                                          <p:attrName>ppt_y</p:attrName>
                                        </p:attrNameLst>
                                      </p:cBhvr>
                                      <p:tavLst>
                                        <p:tav tm="0">
                                          <p:val>
                                            <p:strVal val="1+#ppt_h/2"/>
                                          </p:val>
                                        </p:tav>
                                        <p:tav tm="100000">
                                          <p:val>
                                            <p:strVal val="#ppt_y"/>
                                          </p:val>
                                        </p:tav>
                                      </p:tavLst>
                                    </p:anim>
                                  </p:childTnLst>
                                </p:cTn>
                              </p:par>
                            </p:childTnLst>
                          </p:cTn>
                        </p:par>
                        <p:par>
                          <p:cTn id="76" fill="hold">
                            <p:stCondLst>
                              <p:cond delay="500"/>
                            </p:stCondLst>
                            <p:childTnLst>
                              <p:par>
                                <p:cTn id="77" presetID="2" presetClass="exit" presetSubtype="4" fill="hold" nodeType="afterEffect">
                                  <p:stCondLst>
                                    <p:cond delay="0"/>
                                  </p:stCondLst>
                                  <p:childTnLst>
                                    <p:anim calcmode="lin" valueType="num">
                                      <p:cBhvr additive="base">
                                        <p:cTn id="78" dur="500"/>
                                        <p:tgtEl>
                                          <p:spTgt spid="46"/>
                                        </p:tgtEl>
                                        <p:attrNameLst>
                                          <p:attrName>ppt_x</p:attrName>
                                        </p:attrNameLst>
                                      </p:cBhvr>
                                      <p:tavLst>
                                        <p:tav tm="0">
                                          <p:val>
                                            <p:strVal val="ppt_x"/>
                                          </p:val>
                                        </p:tav>
                                        <p:tav tm="100000">
                                          <p:val>
                                            <p:strVal val="ppt_x"/>
                                          </p:val>
                                        </p:tav>
                                      </p:tavLst>
                                    </p:anim>
                                    <p:anim calcmode="lin" valueType="num">
                                      <p:cBhvr additive="base">
                                        <p:cTn id="79" dur="500"/>
                                        <p:tgtEl>
                                          <p:spTgt spid="46"/>
                                        </p:tgtEl>
                                        <p:attrNameLst>
                                          <p:attrName>ppt_y</p:attrName>
                                        </p:attrNameLst>
                                      </p:cBhvr>
                                      <p:tavLst>
                                        <p:tav tm="0">
                                          <p:val>
                                            <p:strVal val="ppt_y"/>
                                          </p:val>
                                        </p:tav>
                                        <p:tav tm="100000">
                                          <p:val>
                                            <p:strVal val="1+ppt_h/2"/>
                                          </p:val>
                                        </p:tav>
                                      </p:tavLst>
                                    </p:anim>
                                    <p:set>
                                      <p:cBhvr>
                                        <p:cTn id="80" dur="1" fill="hold">
                                          <p:stCondLst>
                                            <p:cond delay="499"/>
                                          </p:stCondLst>
                                        </p:cTn>
                                        <p:tgtEl>
                                          <p:spTgt spid="46"/>
                                        </p:tgtEl>
                                        <p:attrNameLst>
                                          <p:attrName>style.visibility</p:attrName>
                                        </p:attrNameLst>
                                      </p:cBhvr>
                                      <p:to>
                                        <p:strVal val="hidden"/>
                                      </p:to>
                                    </p:set>
                                  </p:childTnLst>
                                </p:cTn>
                              </p:par>
                              <p:par>
                                <p:cTn id="81" presetID="2" presetClass="exit" presetSubtype="4" fill="hold" grpId="1" nodeType="withEffect">
                                  <p:stCondLst>
                                    <p:cond delay="0"/>
                                  </p:stCondLst>
                                  <p:childTnLst>
                                    <p:anim calcmode="lin" valueType="num">
                                      <p:cBhvr additive="base">
                                        <p:cTn id="82" dur="500"/>
                                        <p:tgtEl>
                                          <p:spTgt spid="45"/>
                                        </p:tgtEl>
                                        <p:attrNameLst>
                                          <p:attrName>ppt_x</p:attrName>
                                        </p:attrNameLst>
                                      </p:cBhvr>
                                      <p:tavLst>
                                        <p:tav tm="0">
                                          <p:val>
                                            <p:strVal val="ppt_x"/>
                                          </p:val>
                                        </p:tav>
                                        <p:tav tm="100000">
                                          <p:val>
                                            <p:strVal val="ppt_x"/>
                                          </p:val>
                                        </p:tav>
                                      </p:tavLst>
                                    </p:anim>
                                    <p:anim calcmode="lin" valueType="num">
                                      <p:cBhvr additive="base">
                                        <p:cTn id="83" dur="500"/>
                                        <p:tgtEl>
                                          <p:spTgt spid="45"/>
                                        </p:tgtEl>
                                        <p:attrNameLst>
                                          <p:attrName>ppt_y</p:attrName>
                                        </p:attrNameLst>
                                      </p:cBhvr>
                                      <p:tavLst>
                                        <p:tav tm="0">
                                          <p:val>
                                            <p:strVal val="ppt_y"/>
                                          </p:val>
                                        </p:tav>
                                        <p:tav tm="100000">
                                          <p:val>
                                            <p:strVal val="1+ppt_h/2"/>
                                          </p:val>
                                        </p:tav>
                                      </p:tavLst>
                                    </p:anim>
                                    <p:set>
                                      <p:cBhvr>
                                        <p:cTn id="84" dur="1" fill="hold">
                                          <p:stCondLst>
                                            <p:cond delay="499"/>
                                          </p:stCondLst>
                                        </p:cTn>
                                        <p:tgtEl>
                                          <p:spTgt spid="45"/>
                                        </p:tgtEl>
                                        <p:attrNameLst>
                                          <p:attrName>style.visibility</p:attrName>
                                        </p:attrNameLst>
                                      </p:cBhvr>
                                      <p:to>
                                        <p:strVal val="hidden"/>
                                      </p:to>
                                    </p:set>
                                  </p:childTnLst>
                                </p:cTn>
                              </p:par>
                              <p:par>
                                <p:cTn id="85" presetID="2" presetClass="entr" presetSubtype="4"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ppt_x"/>
                                          </p:val>
                                        </p:tav>
                                        <p:tav tm="100000">
                                          <p:val>
                                            <p:strVal val="#ppt_x"/>
                                          </p:val>
                                        </p:tav>
                                      </p:tavLst>
                                    </p:anim>
                                    <p:anim calcmode="lin" valueType="num">
                                      <p:cBhvr additive="base">
                                        <p:cTn id="88" dur="500" fill="hold"/>
                                        <p:tgtEl>
                                          <p:spTgt spid="49"/>
                                        </p:tgtEl>
                                        <p:attrNameLst>
                                          <p:attrName>ppt_y</p:attrName>
                                        </p:attrNameLst>
                                      </p:cBhvr>
                                      <p:tavLst>
                                        <p:tav tm="0">
                                          <p:val>
                                            <p:strVal val="1+#ppt_h/2"/>
                                          </p:val>
                                        </p:tav>
                                        <p:tav tm="100000">
                                          <p:val>
                                            <p:strVal val="#ppt_y"/>
                                          </p:val>
                                        </p:tav>
                                      </p:tavLst>
                                    </p:anim>
                                  </p:childTnLst>
                                </p:cTn>
                              </p:par>
                              <p:par>
                                <p:cTn id="89" presetID="2" presetClass="exit" presetSubtype="4" fill="hold" grpId="1" nodeType="withEffect">
                                  <p:stCondLst>
                                    <p:cond delay="0"/>
                                  </p:stCondLst>
                                  <p:childTnLst>
                                    <p:anim calcmode="lin" valueType="num">
                                      <p:cBhvr additive="base">
                                        <p:cTn id="90" dur="500"/>
                                        <p:tgtEl>
                                          <p:spTgt spid="49"/>
                                        </p:tgtEl>
                                        <p:attrNameLst>
                                          <p:attrName>ppt_x</p:attrName>
                                        </p:attrNameLst>
                                      </p:cBhvr>
                                      <p:tavLst>
                                        <p:tav tm="0">
                                          <p:val>
                                            <p:strVal val="ppt_x"/>
                                          </p:val>
                                        </p:tav>
                                        <p:tav tm="100000">
                                          <p:val>
                                            <p:strVal val="ppt_x"/>
                                          </p:val>
                                        </p:tav>
                                      </p:tavLst>
                                    </p:anim>
                                    <p:anim calcmode="lin" valueType="num">
                                      <p:cBhvr additive="base">
                                        <p:cTn id="91" dur="500"/>
                                        <p:tgtEl>
                                          <p:spTgt spid="49"/>
                                        </p:tgtEl>
                                        <p:attrNameLst>
                                          <p:attrName>ppt_y</p:attrName>
                                        </p:attrNameLst>
                                      </p:cBhvr>
                                      <p:tavLst>
                                        <p:tav tm="0">
                                          <p:val>
                                            <p:strVal val="ppt_y"/>
                                          </p:val>
                                        </p:tav>
                                        <p:tav tm="100000">
                                          <p:val>
                                            <p:strVal val="1+ppt_h/2"/>
                                          </p:val>
                                        </p:tav>
                                      </p:tavLst>
                                    </p:anim>
                                    <p:set>
                                      <p:cBhvr>
                                        <p:cTn id="92" dur="1" fill="hold">
                                          <p:stCondLst>
                                            <p:cond delay="499"/>
                                          </p:stCondLst>
                                        </p:cTn>
                                        <p:tgtEl>
                                          <p:spTgt spid="49"/>
                                        </p:tgtEl>
                                        <p:attrNameLst>
                                          <p:attrName>style.visibility</p:attrName>
                                        </p:attrNameLst>
                                      </p:cBhvr>
                                      <p:to>
                                        <p:strVal val="hidden"/>
                                      </p:to>
                                    </p:set>
                                  </p:childTnLst>
                                </p:cTn>
                              </p:par>
                            </p:childTnLst>
                          </p:cTn>
                        </p:par>
                        <p:par>
                          <p:cTn id="93" fill="hold">
                            <p:stCondLst>
                              <p:cond delay="1000"/>
                            </p:stCondLst>
                            <p:childTnLst>
                              <p:par>
                                <p:cTn id="94" presetID="2" presetClass="entr" presetSubtype="4" fill="hold" nodeType="afterEffect">
                                  <p:stCondLst>
                                    <p:cond delay="0"/>
                                  </p:stCondLst>
                                  <p:childTnLst>
                                    <p:set>
                                      <p:cBhvr>
                                        <p:cTn id="95" dur="1" fill="hold">
                                          <p:stCondLst>
                                            <p:cond delay="0"/>
                                          </p:stCondLst>
                                        </p:cTn>
                                        <p:tgtEl>
                                          <p:spTgt spid="50"/>
                                        </p:tgtEl>
                                        <p:attrNameLst>
                                          <p:attrName>style.visibility</p:attrName>
                                        </p:attrNameLst>
                                      </p:cBhvr>
                                      <p:to>
                                        <p:strVal val="visible"/>
                                      </p:to>
                                    </p:set>
                                    <p:anim calcmode="lin" valueType="num">
                                      <p:cBhvr additive="base">
                                        <p:cTn id="96" dur="500" fill="hold"/>
                                        <p:tgtEl>
                                          <p:spTgt spid="50"/>
                                        </p:tgtEl>
                                        <p:attrNameLst>
                                          <p:attrName>ppt_x</p:attrName>
                                        </p:attrNameLst>
                                      </p:cBhvr>
                                      <p:tavLst>
                                        <p:tav tm="0">
                                          <p:val>
                                            <p:strVal val="#ppt_x"/>
                                          </p:val>
                                        </p:tav>
                                        <p:tav tm="100000">
                                          <p:val>
                                            <p:strVal val="#ppt_x"/>
                                          </p:val>
                                        </p:tav>
                                      </p:tavLst>
                                    </p:anim>
                                    <p:anim calcmode="lin" valueType="num">
                                      <p:cBhvr additive="base">
                                        <p:cTn id="97" dur="500" fill="hold"/>
                                        <p:tgtEl>
                                          <p:spTgt spid="50"/>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1"/>
                                        </p:tgtEl>
                                        <p:attrNameLst>
                                          <p:attrName>style.visibility</p:attrName>
                                        </p:attrNameLst>
                                      </p:cBhvr>
                                      <p:to>
                                        <p:strVal val="visible"/>
                                      </p:to>
                                    </p:set>
                                    <p:anim calcmode="lin" valueType="num">
                                      <p:cBhvr additive="base">
                                        <p:cTn id="100" dur="500" fill="hold"/>
                                        <p:tgtEl>
                                          <p:spTgt spid="51"/>
                                        </p:tgtEl>
                                        <p:attrNameLst>
                                          <p:attrName>ppt_x</p:attrName>
                                        </p:attrNameLst>
                                      </p:cBhvr>
                                      <p:tavLst>
                                        <p:tav tm="0">
                                          <p:val>
                                            <p:strVal val="#ppt_x"/>
                                          </p:val>
                                        </p:tav>
                                        <p:tav tm="100000">
                                          <p:val>
                                            <p:strVal val="#ppt_x"/>
                                          </p:val>
                                        </p:tav>
                                      </p:tavLst>
                                    </p:anim>
                                    <p:anim calcmode="lin" valueType="num">
                                      <p:cBhvr additive="base">
                                        <p:cTn id="101" dur="500" fill="hold"/>
                                        <p:tgtEl>
                                          <p:spTgt spid="51"/>
                                        </p:tgtEl>
                                        <p:attrNameLst>
                                          <p:attrName>ppt_y</p:attrName>
                                        </p:attrNameLst>
                                      </p:cBhvr>
                                      <p:tavLst>
                                        <p:tav tm="0">
                                          <p:val>
                                            <p:strVal val="1+#ppt_h/2"/>
                                          </p:val>
                                        </p:tav>
                                        <p:tav tm="100000">
                                          <p:val>
                                            <p:strVal val="#ppt_y"/>
                                          </p:val>
                                        </p:tav>
                                      </p:tavLst>
                                    </p:anim>
                                  </p:childTnLst>
                                </p:cTn>
                              </p:par>
                            </p:childTnLst>
                          </p:cTn>
                        </p:par>
                        <p:par>
                          <p:cTn id="102" fill="hold">
                            <p:stCondLst>
                              <p:cond delay="1500"/>
                            </p:stCondLst>
                            <p:childTnLst>
                              <p:par>
                                <p:cTn id="103" presetID="2" presetClass="entr" presetSubtype="4"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 calcmode="lin" valueType="num">
                                      <p:cBhvr additive="base">
                                        <p:cTn id="105" dur="500" fill="hold"/>
                                        <p:tgtEl>
                                          <p:spTgt spid="22"/>
                                        </p:tgtEl>
                                        <p:attrNameLst>
                                          <p:attrName>ppt_x</p:attrName>
                                        </p:attrNameLst>
                                      </p:cBhvr>
                                      <p:tavLst>
                                        <p:tav tm="0">
                                          <p:val>
                                            <p:strVal val="#ppt_x"/>
                                          </p:val>
                                        </p:tav>
                                        <p:tav tm="100000">
                                          <p:val>
                                            <p:strVal val="#ppt_x"/>
                                          </p:val>
                                        </p:tav>
                                      </p:tavLst>
                                    </p:anim>
                                    <p:anim calcmode="lin" valueType="num">
                                      <p:cBhvr additive="base">
                                        <p:cTn id="10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52"/>
                                        </p:tgtEl>
                                        <p:attrNameLst>
                                          <p:attrName>style.visibility</p:attrName>
                                        </p:attrNameLst>
                                      </p:cBhvr>
                                      <p:to>
                                        <p:strVal val="visible"/>
                                      </p:to>
                                    </p:set>
                                    <p:anim calcmode="lin" valueType="num">
                                      <p:cBhvr additive="base">
                                        <p:cTn id="111" dur="500" fill="hold"/>
                                        <p:tgtEl>
                                          <p:spTgt spid="52"/>
                                        </p:tgtEl>
                                        <p:attrNameLst>
                                          <p:attrName>ppt_x</p:attrName>
                                        </p:attrNameLst>
                                      </p:cBhvr>
                                      <p:tavLst>
                                        <p:tav tm="0">
                                          <p:val>
                                            <p:strVal val="#ppt_x"/>
                                          </p:val>
                                        </p:tav>
                                        <p:tav tm="100000">
                                          <p:val>
                                            <p:strVal val="#ppt_x"/>
                                          </p:val>
                                        </p:tav>
                                      </p:tavLst>
                                    </p:anim>
                                    <p:anim calcmode="lin" valueType="num">
                                      <p:cBhvr additive="base">
                                        <p:cTn id="112" dur="500" fill="hold"/>
                                        <p:tgtEl>
                                          <p:spTgt spid="52"/>
                                        </p:tgtEl>
                                        <p:attrNameLst>
                                          <p:attrName>ppt_y</p:attrName>
                                        </p:attrNameLst>
                                      </p:cBhvr>
                                      <p:tavLst>
                                        <p:tav tm="0">
                                          <p:val>
                                            <p:strVal val="1+#ppt_h/2"/>
                                          </p:val>
                                        </p:tav>
                                        <p:tav tm="100000">
                                          <p:val>
                                            <p:strVal val="#ppt_y"/>
                                          </p:val>
                                        </p:tav>
                                      </p:tavLst>
                                    </p:anim>
                                  </p:childTnLst>
                                </p:cTn>
                              </p:par>
                            </p:childTnLst>
                          </p:cTn>
                        </p:par>
                        <p:par>
                          <p:cTn id="113" fill="hold">
                            <p:stCondLst>
                              <p:cond delay="500"/>
                            </p:stCondLst>
                            <p:childTnLst>
                              <p:par>
                                <p:cTn id="114" presetID="2" presetClass="exit" presetSubtype="4" fill="hold" nodeType="afterEffect">
                                  <p:stCondLst>
                                    <p:cond delay="0"/>
                                  </p:stCondLst>
                                  <p:childTnLst>
                                    <p:anim calcmode="lin" valueType="num">
                                      <p:cBhvr additive="base">
                                        <p:cTn id="115" dur="500"/>
                                        <p:tgtEl>
                                          <p:spTgt spid="50"/>
                                        </p:tgtEl>
                                        <p:attrNameLst>
                                          <p:attrName>ppt_x</p:attrName>
                                        </p:attrNameLst>
                                      </p:cBhvr>
                                      <p:tavLst>
                                        <p:tav tm="0">
                                          <p:val>
                                            <p:strVal val="ppt_x"/>
                                          </p:val>
                                        </p:tav>
                                        <p:tav tm="100000">
                                          <p:val>
                                            <p:strVal val="ppt_x"/>
                                          </p:val>
                                        </p:tav>
                                      </p:tavLst>
                                    </p:anim>
                                    <p:anim calcmode="lin" valueType="num">
                                      <p:cBhvr additive="base">
                                        <p:cTn id="116" dur="500"/>
                                        <p:tgtEl>
                                          <p:spTgt spid="50"/>
                                        </p:tgtEl>
                                        <p:attrNameLst>
                                          <p:attrName>ppt_y</p:attrName>
                                        </p:attrNameLst>
                                      </p:cBhvr>
                                      <p:tavLst>
                                        <p:tav tm="0">
                                          <p:val>
                                            <p:strVal val="ppt_y"/>
                                          </p:val>
                                        </p:tav>
                                        <p:tav tm="100000">
                                          <p:val>
                                            <p:strVal val="1+ppt_h/2"/>
                                          </p:val>
                                        </p:tav>
                                      </p:tavLst>
                                    </p:anim>
                                    <p:set>
                                      <p:cBhvr>
                                        <p:cTn id="117" dur="1" fill="hold">
                                          <p:stCondLst>
                                            <p:cond delay="499"/>
                                          </p:stCondLst>
                                        </p:cTn>
                                        <p:tgtEl>
                                          <p:spTgt spid="50"/>
                                        </p:tgtEl>
                                        <p:attrNameLst>
                                          <p:attrName>style.visibility</p:attrName>
                                        </p:attrNameLst>
                                      </p:cBhvr>
                                      <p:to>
                                        <p:strVal val="hidden"/>
                                      </p:to>
                                    </p:set>
                                  </p:childTnLst>
                                </p:cTn>
                              </p:par>
                              <p:par>
                                <p:cTn id="118" presetID="2" presetClass="exit" presetSubtype="4" fill="hold" grpId="1" nodeType="withEffect">
                                  <p:stCondLst>
                                    <p:cond delay="0"/>
                                  </p:stCondLst>
                                  <p:childTnLst>
                                    <p:anim calcmode="lin" valueType="num">
                                      <p:cBhvr additive="base">
                                        <p:cTn id="119" dur="500"/>
                                        <p:tgtEl>
                                          <p:spTgt spid="51"/>
                                        </p:tgtEl>
                                        <p:attrNameLst>
                                          <p:attrName>ppt_x</p:attrName>
                                        </p:attrNameLst>
                                      </p:cBhvr>
                                      <p:tavLst>
                                        <p:tav tm="0">
                                          <p:val>
                                            <p:strVal val="ppt_x"/>
                                          </p:val>
                                        </p:tav>
                                        <p:tav tm="100000">
                                          <p:val>
                                            <p:strVal val="ppt_x"/>
                                          </p:val>
                                        </p:tav>
                                      </p:tavLst>
                                    </p:anim>
                                    <p:anim calcmode="lin" valueType="num">
                                      <p:cBhvr additive="base">
                                        <p:cTn id="120" dur="500"/>
                                        <p:tgtEl>
                                          <p:spTgt spid="51"/>
                                        </p:tgtEl>
                                        <p:attrNameLst>
                                          <p:attrName>ppt_y</p:attrName>
                                        </p:attrNameLst>
                                      </p:cBhvr>
                                      <p:tavLst>
                                        <p:tav tm="0">
                                          <p:val>
                                            <p:strVal val="ppt_y"/>
                                          </p:val>
                                        </p:tav>
                                        <p:tav tm="100000">
                                          <p:val>
                                            <p:strVal val="1+ppt_h/2"/>
                                          </p:val>
                                        </p:tav>
                                      </p:tavLst>
                                    </p:anim>
                                    <p:set>
                                      <p:cBhvr>
                                        <p:cTn id="121" dur="1" fill="hold">
                                          <p:stCondLst>
                                            <p:cond delay="499"/>
                                          </p:stCondLst>
                                        </p:cTn>
                                        <p:tgtEl>
                                          <p:spTgt spid="51"/>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55"/>
                                        </p:tgtEl>
                                        <p:attrNameLst>
                                          <p:attrName>style.visibility</p:attrName>
                                        </p:attrNameLst>
                                      </p:cBhvr>
                                      <p:to>
                                        <p:strVal val="visible"/>
                                      </p:to>
                                    </p:set>
                                    <p:anim calcmode="lin" valueType="num">
                                      <p:cBhvr additive="base">
                                        <p:cTn id="126" dur="500" fill="hold"/>
                                        <p:tgtEl>
                                          <p:spTgt spid="55"/>
                                        </p:tgtEl>
                                        <p:attrNameLst>
                                          <p:attrName>ppt_x</p:attrName>
                                        </p:attrNameLst>
                                      </p:cBhvr>
                                      <p:tavLst>
                                        <p:tav tm="0">
                                          <p:val>
                                            <p:strVal val="#ppt_x"/>
                                          </p:val>
                                        </p:tav>
                                        <p:tav tm="100000">
                                          <p:val>
                                            <p:strVal val="#ppt_x"/>
                                          </p:val>
                                        </p:tav>
                                      </p:tavLst>
                                    </p:anim>
                                    <p:anim calcmode="lin" valueType="num">
                                      <p:cBhvr additive="base">
                                        <p:cTn id="127" dur="500" fill="hold"/>
                                        <p:tgtEl>
                                          <p:spTgt spid="55"/>
                                        </p:tgtEl>
                                        <p:attrNameLst>
                                          <p:attrName>ppt_y</p:attrName>
                                        </p:attrNameLst>
                                      </p:cBhvr>
                                      <p:tavLst>
                                        <p:tav tm="0">
                                          <p:val>
                                            <p:strVal val="1+#ppt_h/2"/>
                                          </p:val>
                                        </p:tav>
                                        <p:tav tm="100000">
                                          <p:val>
                                            <p:strVal val="#ppt_y"/>
                                          </p:val>
                                        </p:tav>
                                      </p:tavLst>
                                    </p:anim>
                                  </p:childTnLst>
                                </p:cTn>
                              </p:par>
                              <p:par>
                                <p:cTn id="128" presetID="2" presetClass="entr" presetSubtype="4" fill="hold" nodeType="with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57"/>
                                        </p:tgtEl>
                                        <p:attrNameLst>
                                          <p:attrName>style.visibility</p:attrName>
                                        </p:attrNameLst>
                                      </p:cBhvr>
                                      <p:to>
                                        <p:strVal val="visible"/>
                                      </p:to>
                                    </p:set>
                                    <p:anim calcmode="lin" valueType="num">
                                      <p:cBhvr additive="base">
                                        <p:cTn id="136" dur="500" fill="hold"/>
                                        <p:tgtEl>
                                          <p:spTgt spid="57"/>
                                        </p:tgtEl>
                                        <p:attrNameLst>
                                          <p:attrName>ppt_x</p:attrName>
                                        </p:attrNameLst>
                                      </p:cBhvr>
                                      <p:tavLst>
                                        <p:tav tm="0">
                                          <p:val>
                                            <p:strVal val="#ppt_x"/>
                                          </p:val>
                                        </p:tav>
                                        <p:tav tm="100000">
                                          <p:val>
                                            <p:strVal val="#ppt_x"/>
                                          </p:val>
                                        </p:tav>
                                      </p:tavLst>
                                    </p:anim>
                                    <p:anim calcmode="lin" valueType="num">
                                      <p:cBhvr additive="base">
                                        <p:cTn id="137" dur="500" fill="hold"/>
                                        <p:tgtEl>
                                          <p:spTgt spid="57"/>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 calcmode="lin" valueType="num">
                                      <p:cBhvr additive="base">
                                        <p:cTn id="140" dur="500" fill="hold"/>
                                        <p:tgtEl>
                                          <p:spTgt spid="41"/>
                                        </p:tgtEl>
                                        <p:attrNameLst>
                                          <p:attrName>ppt_x</p:attrName>
                                        </p:attrNameLst>
                                      </p:cBhvr>
                                      <p:tavLst>
                                        <p:tav tm="0">
                                          <p:val>
                                            <p:strVal val="#ppt_x"/>
                                          </p:val>
                                        </p:tav>
                                        <p:tav tm="100000">
                                          <p:val>
                                            <p:strVal val="#ppt_x"/>
                                          </p:val>
                                        </p:tav>
                                      </p:tavLst>
                                    </p:anim>
                                    <p:anim calcmode="lin" valueType="num">
                                      <p:cBhvr additive="base">
                                        <p:cTn id="141"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6" presetClass="entr" presetSubtype="0" fill="hold" nodeType="clickEffect">
                                  <p:stCondLst>
                                    <p:cond delay="0"/>
                                  </p:stCondLst>
                                  <p:childTnLst>
                                    <p:set>
                                      <p:cBhvr>
                                        <p:cTn id="145" dur="1" fill="hold">
                                          <p:stCondLst>
                                            <p:cond delay="0"/>
                                          </p:stCondLst>
                                        </p:cTn>
                                        <p:tgtEl>
                                          <p:spTgt spid="62">
                                            <p:txEl>
                                              <p:pRg st="0" end="0"/>
                                            </p:txEl>
                                          </p:spTgt>
                                        </p:tgtEl>
                                        <p:attrNameLst>
                                          <p:attrName>style.visibility</p:attrName>
                                        </p:attrNameLst>
                                      </p:cBhvr>
                                      <p:to>
                                        <p:strVal val="visible"/>
                                      </p:to>
                                    </p:set>
                                    <p:animEffect transition="in" filter="wipe(down)">
                                      <p:cBhvr>
                                        <p:cTn id="146" dur="580">
                                          <p:stCondLst>
                                            <p:cond delay="0"/>
                                          </p:stCondLst>
                                        </p:cTn>
                                        <p:tgtEl>
                                          <p:spTgt spid="62">
                                            <p:txEl>
                                              <p:pRg st="0" end="0"/>
                                            </p:txEl>
                                          </p:spTgt>
                                        </p:tgtEl>
                                      </p:cBhvr>
                                    </p:animEffect>
                                    <p:anim calcmode="lin" valueType="num">
                                      <p:cBhvr>
                                        <p:cTn id="147" dur="1822" tmFilter="0,0; 0.14,0.36; 0.43,0.73; 0.71,0.91; 1.0,1.0">
                                          <p:stCondLst>
                                            <p:cond delay="0"/>
                                          </p:stCondLst>
                                        </p:cTn>
                                        <p:tgtEl>
                                          <p:spTgt spid="62">
                                            <p:txEl>
                                              <p:pRg st="0" end="0"/>
                                            </p:txEl>
                                          </p:spTgt>
                                        </p:tgtEl>
                                        <p:attrNameLst>
                                          <p:attrName>ppt_x</p:attrName>
                                        </p:attrNameLst>
                                      </p:cBhvr>
                                      <p:tavLst>
                                        <p:tav tm="0">
                                          <p:val>
                                            <p:strVal val="#ppt_x-0.25"/>
                                          </p:val>
                                        </p:tav>
                                        <p:tav tm="100000">
                                          <p:val>
                                            <p:strVal val="#ppt_x"/>
                                          </p:val>
                                        </p:tav>
                                      </p:tavLst>
                                    </p:anim>
                                    <p:anim calcmode="lin" valueType="num">
                                      <p:cBhvr>
                                        <p:cTn id="148" dur="664" tmFilter="0.0,0.0; 0.25,0.07; 0.50,0.2; 0.75,0.467; 1.0,1.0">
                                          <p:stCondLst>
                                            <p:cond delay="0"/>
                                          </p:stCondLst>
                                        </p:cTn>
                                        <p:tgtEl>
                                          <p:spTgt spid="62">
                                            <p:txEl>
                                              <p:pRg st="0" end="0"/>
                                            </p:txEl>
                                          </p:spTgt>
                                        </p:tgtEl>
                                        <p:attrNameLst>
                                          <p:attrName>ppt_y</p:attrName>
                                        </p:attrNameLst>
                                      </p:cBhvr>
                                      <p:tavLst>
                                        <p:tav tm="0" fmla="#ppt_y-sin(pi*$)/3">
                                          <p:val>
                                            <p:fltVal val="0.5"/>
                                          </p:val>
                                        </p:tav>
                                        <p:tav tm="100000">
                                          <p:val>
                                            <p:fltVal val="1"/>
                                          </p:val>
                                        </p:tav>
                                      </p:tavLst>
                                    </p:anim>
                                    <p:anim calcmode="lin" valueType="num">
                                      <p:cBhvr>
                                        <p:cTn id="149" dur="664" tmFilter="0, 0; 0.125,0.2665; 0.25,0.4; 0.375,0.465; 0.5,0.5;  0.625,0.535; 0.75,0.6; 0.875,0.7335; 1,1">
                                          <p:stCondLst>
                                            <p:cond delay="664"/>
                                          </p:stCondLst>
                                        </p:cTn>
                                        <p:tgtEl>
                                          <p:spTgt spid="62">
                                            <p:txEl>
                                              <p:pRg st="0" end="0"/>
                                            </p:txEl>
                                          </p:spTgt>
                                        </p:tgtEl>
                                        <p:attrNameLst>
                                          <p:attrName>ppt_y</p:attrName>
                                        </p:attrNameLst>
                                      </p:cBhvr>
                                      <p:tavLst>
                                        <p:tav tm="0" fmla="#ppt_y-sin(pi*$)/9">
                                          <p:val>
                                            <p:fltVal val="0"/>
                                          </p:val>
                                        </p:tav>
                                        <p:tav tm="100000">
                                          <p:val>
                                            <p:fltVal val="1"/>
                                          </p:val>
                                        </p:tav>
                                      </p:tavLst>
                                    </p:anim>
                                    <p:anim calcmode="lin" valueType="num">
                                      <p:cBhvr>
                                        <p:cTn id="150" dur="332" tmFilter="0, 0; 0.125,0.2665; 0.25,0.4; 0.375,0.465; 0.5,0.5;  0.625,0.535; 0.75,0.6; 0.875,0.7335; 1,1">
                                          <p:stCondLst>
                                            <p:cond delay="1324"/>
                                          </p:stCondLst>
                                        </p:cTn>
                                        <p:tgtEl>
                                          <p:spTgt spid="62">
                                            <p:txEl>
                                              <p:pRg st="0" end="0"/>
                                            </p:txEl>
                                          </p:spTgt>
                                        </p:tgtEl>
                                        <p:attrNameLst>
                                          <p:attrName>ppt_y</p:attrName>
                                        </p:attrNameLst>
                                      </p:cBhvr>
                                      <p:tavLst>
                                        <p:tav tm="0" fmla="#ppt_y-sin(pi*$)/27">
                                          <p:val>
                                            <p:fltVal val="0"/>
                                          </p:val>
                                        </p:tav>
                                        <p:tav tm="100000">
                                          <p:val>
                                            <p:fltVal val="1"/>
                                          </p:val>
                                        </p:tav>
                                      </p:tavLst>
                                    </p:anim>
                                    <p:anim calcmode="lin" valueType="num">
                                      <p:cBhvr>
                                        <p:cTn id="151" dur="164" tmFilter="0, 0; 0.125,0.2665; 0.25,0.4; 0.375,0.465; 0.5,0.5;  0.625,0.535; 0.75,0.6; 0.875,0.7335; 1,1">
                                          <p:stCondLst>
                                            <p:cond delay="1656"/>
                                          </p:stCondLst>
                                        </p:cTn>
                                        <p:tgtEl>
                                          <p:spTgt spid="62">
                                            <p:txEl>
                                              <p:pRg st="0" end="0"/>
                                            </p:txEl>
                                          </p:spTgt>
                                        </p:tgtEl>
                                        <p:attrNameLst>
                                          <p:attrName>ppt_y</p:attrName>
                                        </p:attrNameLst>
                                      </p:cBhvr>
                                      <p:tavLst>
                                        <p:tav tm="0" fmla="#ppt_y-sin(pi*$)/81">
                                          <p:val>
                                            <p:fltVal val="0"/>
                                          </p:val>
                                        </p:tav>
                                        <p:tav tm="100000">
                                          <p:val>
                                            <p:fltVal val="1"/>
                                          </p:val>
                                        </p:tav>
                                      </p:tavLst>
                                    </p:anim>
                                    <p:animScale>
                                      <p:cBhvr>
                                        <p:cTn id="152" dur="26">
                                          <p:stCondLst>
                                            <p:cond delay="650"/>
                                          </p:stCondLst>
                                        </p:cTn>
                                        <p:tgtEl>
                                          <p:spTgt spid="62">
                                            <p:txEl>
                                              <p:pRg st="0" end="0"/>
                                            </p:txEl>
                                          </p:spTgt>
                                        </p:tgtEl>
                                      </p:cBhvr>
                                      <p:to x="100000" y="60000"/>
                                    </p:animScale>
                                    <p:animScale>
                                      <p:cBhvr>
                                        <p:cTn id="153" dur="166" decel="50000">
                                          <p:stCondLst>
                                            <p:cond delay="676"/>
                                          </p:stCondLst>
                                        </p:cTn>
                                        <p:tgtEl>
                                          <p:spTgt spid="62">
                                            <p:txEl>
                                              <p:pRg st="0" end="0"/>
                                            </p:txEl>
                                          </p:spTgt>
                                        </p:tgtEl>
                                      </p:cBhvr>
                                      <p:to x="100000" y="100000"/>
                                    </p:animScale>
                                    <p:animScale>
                                      <p:cBhvr>
                                        <p:cTn id="154" dur="26">
                                          <p:stCondLst>
                                            <p:cond delay="1312"/>
                                          </p:stCondLst>
                                        </p:cTn>
                                        <p:tgtEl>
                                          <p:spTgt spid="62">
                                            <p:txEl>
                                              <p:pRg st="0" end="0"/>
                                            </p:txEl>
                                          </p:spTgt>
                                        </p:tgtEl>
                                      </p:cBhvr>
                                      <p:to x="100000" y="80000"/>
                                    </p:animScale>
                                    <p:animScale>
                                      <p:cBhvr>
                                        <p:cTn id="155" dur="166" decel="50000">
                                          <p:stCondLst>
                                            <p:cond delay="1338"/>
                                          </p:stCondLst>
                                        </p:cTn>
                                        <p:tgtEl>
                                          <p:spTgt spid="62">
                                            <p:txEl>
                                              <p:pRg st="0" end="0"/>
                                            </p:txEl>
                                          </p:spTgt>
                                        </p:tgtEl>
                                      </p:cBhvr>
                                      <p:to x="100000" y="100000"/>
                                    </p:animScale>
                                    <p:animScale>
                                      <p:cBhvr>
                                        <p:cTn id="156" dur="26">
                                          <p:stCondLst>
                                            <p:cond delay="1642"/>
                                          </p:stCondLst>
                                        </p:cTn>
                                        <p:tgtEl>
                                          <p:spTgt spid="62">
                                            <p:txEl>
                                              <p:pRg st="0" end="0"/>
                                            </p:txEl>
                                          </p:spTgt>
                                        </p:tgtEl>
                                      </p:cBhvr>
                                      <p:to x="100000" y="90000"/>
                                    </p:animScale>
                                    <p:animScale>
                                      <p:cBhvr>
                                        <p:cTn id="157" dur="166" decel="50000">
                                          <p:stCondLst>
                                            <p:cond delay="1668"/>
                                          </p:stCondLst>
                                        </p:cTn>
                                        <p:tgtEl>
                                          <p:spTgt spid="62">
                                            <p:txEl>
                                              <p:pRg st="0" end="0"/>
                                            </p:txEl>
                                          </p:spTgt>
                                        </p:tgtEl>
                                      </p:cBhvr>
                                      <p:to x="100000" y="100000"/>
                                    </p:animScale>
                                    <p:animScale>
                                      <p:cBhvr>
                                        <p:cTn id="158" dur="26">
                                          <p:stCondLst>
                                            <p:cond delay="1808"/>
                                          </p:stCondLst>
                                        </p:cTn>
                                        <p:tgtEl>
                                          <p:spTgt spid="62">
                                            <p:txEl>
                                              <p:pRg st="0" end="0"/>
                                            </p:txEl>
                                          </p:spTgt>
                                        </p:tgtEl>
                                      </p:cBhvr>
                                      <p:to x="100000" y="95000"/>
                                    </p:animScale>
                                    <p:animScale>
                                      <p:cBhvr>
                                        <p:cTn id="159" dur="166" decel="50000">
                                          <p:stCondLst>
                                            <p:cond delay="1834"/>
                                          </p:stCondLst>
                                        </p:cTn>
                                        <p:tgtEl>
                                          <p:spTgt spid="62">
                                            <p:txEl>
                                              <p:pRg st="0" end="0"/>
                                            </p:txEl>
                                          </p:spTgt>
                                        </p:tgtEl>
                                      </p:cBhvr>
                                      <p:to x="100000" y="100000"/>
                                    </p:animScale>
                                  </p:childTnLst>
                                </p:cTn>
                              </p:par>
                            </p:childTnLst>
                          </p:cTn>
                        </p:par>
                      </p:childTnLst>
                    </p:cTn>
                  </p:par>
                  <p:par>
                    <p:cTn id="160" fill="hold">
                      <p:stCondLst>
                        <p:cond delay="indefinite"/>
                      </p:stCondLst>
                      <p:childTnLst>
                        <p:par>
                          <p:cTn id="161" fill="hold">
                            <p:stCondLst>
                              <p:cond delay="0"/>
                            </p:stCondLst>
                            <p:childTnLst>
                              <p:par>
                                <p:cTn id="162" presetID="26" presetClass="entr" presetSubtype="0" fill="hold" nodeType="clickEffect">
                                  <p:stCondLst>
                                    <p:cond delay="0"/>
                                  </p:stCondLst>
                                  <p:childTnLst>
                                    <p:set>
                                      <p:cBhvr>
                                        <p:cTn id="163" dur="1" fill="hold">
                                          <p:stCondLst>
                                            <p:cond delay="0"/>
                                          </p:stCondLst>
                                        </p:cTn>
                                        <p:tgtEl>
                                          <p:spTgt spid="3">
                                            <p:txEl>
                                              <p:pRg st="0" end="0"/>
                                            </p:txEl>
                                          </p:spTgt>
                                        </p:tgtEl>
                                        <p:attrNameLst>
                                          <p:attrName>style.visibility</p:attrName>
                                        </p:attrNameLst>
                                      </p:cBhvr>
                                      <p:to>
                                        <p:strVal val="visible"/>
                                      </p:to>
                                    </p:set>
                                    <p:animEffect transition="in" filter="wipe(down)">
                                      <p:cBhvr>
                                        <p:cTn id="164" dur="580">
                                          <p:stCondLst>
                                            <p:cond delay="0"/>
                                          </p:stCondLst>
                                        </p:cTn>
                                        <p:tgtEl>
                                          <p:spTgt spid="3">
                                            <p:txEl>
                                              <p:pRg st="0" end="0"/>
                                            </p:txEl>
                                          </p:spTgt>
                                        </p:tgtEl>
                                      </p:cBhvr>
                                    </p:animEffect>
                                    <p:anim calcmode="lin" valueType="num">
                                      <p:cBhvr>
                                        <p:cTn id="16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70" dur="26">
                                          <p:stCondLst>
                                            <p:cond delay="650"/>
                                          </p:stCondLst>
                                        </p:cTn>
                                        <p:tgtEl>
                                          <p:spTgt spid="3">
                                            <p:txEl>
                                              <p:pRg st="0" end="0"/>
                                            </p:txEl>
                                          </p:spTgt>
                                        </p:tgtEl>
                                      </p:cBhvr>
                                      <p:to x="100000" y="60000"/>
                                    </p:animScale>
                                    <p:animScale>
                                      <p:cBhvr>
                                        <p:cTn id="171" dur="166" decel="50000">
                                          <p:stCondLst>
                                            <p:cond delay="676"/>
                                          </p:stCondLst>
                                        </p:cTn>
                                        <p:tgtEl>
                                          <p:spTgt spid="3">
                                            <p:txEl>
                                              <p:pRg st="0" end="0"/>
                                            </p:txEl>
                                          </p:spTgt>
                                        </p:tgtEl>
                                      </p:cBhvr>
                                      <p:to x="100000" y="100000"/>
                                    </p:animScale>
                                    <p:animScale>
                                      <p:cBhvr>
                                        <p:cTn id="172" dur="26">
                                          <p:stCondLst>
                                            <p:cond delay="1312"/>
                                          </p:stCondLst>
                                        </p:cTn>
                                        <p:tgtEl>
                                          <p:spTgt spid="3">
                                            <p:txEl>
                                              <p:pRg st="0" end="0"/>
                                            </p:txEl>
                                          </p:spTgt>
                                        </p:tgtEl>
                                      </p:cBhvr>
                                      <p:to x="100000" y="80000"/>
                                    </p:animScale>
                                    <p:animScale>
                                      <p:cBhvr>
                                        <p:cTn id="173" dur="166" decel="50000">
                                          <p:stCondLst>
                                            <p:cond delay="1338"/>
                                          </p:stCondLst>
                                        </p:cTn>
                                        <p:tgtEl>
                                          <p:spTgt spid="3">
                                            <p:txEl>
                                              <p:pRg st="0" end="0"/>
                                            </p:txEl>
                                          </p:spTgt>
                                        </p:tgtEl>
                                      </p:cBhvr>
                                      <p:to x="100000" y="100000"/>
                                    </p:animScale>
                                    <p:animScale>
                                      <p:cBhvr>
                                        <p:cTn id="174" dur="26">
                                          <p:stCondLst>
                                            <p:cond delay="1642"/>
                                          </p:stCondLst>
                                        </p:cTn>
                                        <p:tgtEl>
                                          <p:spTgt spid="3">
                                            <p:txEl>
                                              <p:pRg st="0" end="0"/>
                                            </p:txEl>
                                          </p:spTgt>
                                        </p:tgtEl>
                                      </p:cBhvr>
                                      <p:to x="100000" y="90000"/>
                                    </p:animScale>
                                    <p:animScale>
                                      <p:cBhvr>
                                        <p:cTn id="175" dur="166" decel="50000">
                                          <p:stCondLst>
                                            <p:cond delay="1668"/>
                                          </p:stCondLst>
                                        </p:cTn>
                                        <p:tgtEl>
                                          <p:spTgt spid="3">
                                            <p:txEl>
                                              <p:pRg st="0" end="0"/>
                                            </p:txEl>
                                          </p:spTgt>
                                        </p:tgtEl>
                                      </p:cBhvr>
                                      <p:to x="100000" y="100000"/>
                                    </p:animScale>
                                    <p:animScale>
                                      <p:cBhvr>
                                        <p:cTn id="176" dur="26">
                                          <p:stCondLst>
                                            <p:cond delay="1808"/>
                                          </p:stCondLst>
                                        </p:cTn>
                                        <p:tgtEl>
                                          <p:spTgt spid="3">
                                            <p:txEl>
                                              <p:pRg st="0" end="0"/>
                                            </p:txEl>
                                          </p:spTgt>
                                        </p:tgtEl>
                                      </p:cBhvr>
                                      <p:to x="100000" y="95000"/>
                                    </p:animScale>
                                    <p:animScale>
                                      <p:cBhvr>
                                        <p:cTn id="177" dur="166" decel="50000">
                                          <p:stCondLst>
                                            <p:cond delay="1834"/>
                                          </p:stCondLst>
                                        </p:cTn>
                                        <p:tgtEl>
                                          <p:spTgt spid="3">
                                            <p:txEl>
                                              <p:pRg st="0" end="0"/>
                                            </p:txEl>
                                          </p:spTgt>
                                        </p:tgtEl>
                                      </p:cBhvr>
                                      <p:to x="100000" y="100000"/>
                                    </p:animScale>
                                  </p:childTnLst>
                                </p:cTn>
                              </p:par>
                              <p:par>
                                <p:cTn id="178" presetID="2" presetClass="exit" presetSubtype="4" fill="hold" nodeType="withEffect">
                                  <p:stCondLst>
                                    <p:cond delay="0"/>
                                  </p:stCondLst>
                                  <p:childTnLst>
                                    <p:anim calcmode="lin" valueType="num">
                                      <p:cBhvr additive="base">
                                        <p:cTn id="179" dur="500"/>
                                        <p:tgtEl>
                                          <p:spTgt spid="44"/>
                                        </p:tgtEl>
                                        <p:attrNameLst>
                                          <p:attrName>ppt_x</p:attrName>
                                        </p:attrNameLst>
                                      </p:cBhvr>
                                      <p:tavLst>
                                        <p:tav tm="0">
                                          <p:val>
                                            <p:strVal val="ppt_x"/>
                                          </p:val>
                                        </p:tav>
                                        <p:tav tm="100000">
                                          <p:val>
                                            <p:strVal val="ppt_x"/>
                                          </p:val>
                                        </p:tav>
                                      </p:tavLst>
                                    </p:anim>
                                    <p:anim calcmode="lin" valueType="num">
                                      <p:cBhvr additive="base">
                                        <p:cTn id="180" dur="500"/>
                                        <p:tgtEl>
                                          <p:spTgt spid="44"/>
                                        </p:tgtEl>
                                        <p:attrNameLst>
                                          <p:attrName>ppt_y</p:attrName>
                                        </p:attrNameLst>
                                      </p:cBhvr>
                                      <p:tavLst>
                                        <p:tav tm="0">
                                          <p:val>
                                            <p:strVal val="ppt_y"/>
                                          </p:val>
                                        </p:tav>
                                        <p:tav tm="100000">
                                          <p:val>
                                            <p:strVal val="1+ppt_h/2"/>
                                          </p:val>
                                        </p:tav>
                                      </p:tavLst>
                                    </p:anim>
                                    <p:set>
                                      <p:cBhvr>
                                        <p:cTn id="181" dur="1" fill="hold">
                                          <p:stCondLst>
                                            <p:cond delay="499"/>
                                          </p:stCondLst>
                                        </p:cTn>
                                        <p:tgtEl>
                                          <p:spTgt spid="44"/>
                                        </p:tgtEl>
                                        <p:attrNameLst>
                                          <p:attrName>style.visibility</p:attrName>
                                        </p:attrNameLst>
                                      </p:cBhvr>
                                      <p:to>
                                        <p:strVal val="hidden"/>
                                      </p:to>
                                    </p:set>
                                  </p:childTnLst>
                                </p:cTn>
                              </p:par>
                              <p:par>
                                <p:cTn id="182" presetID="26" presetClass="entr" presetSubtype="0" fill="hold" nodeType="withEffect">
                                  <p:stCondLst>
                                    <p:cond delay="0"/>
                                  </p:stCondLst>
                                  <p:childTnLst>
                                    <p:set>
                                      <p:cBhvr>
                                        <p:cTn id="183" dur="1" fill="hold">
                                          <p:stCondLst>
                                            <p:cond delay="0"/>
                                          </p:stCondLst>
                                        </p:cTn>
                                        <p:tgtEl>
                                          <p:spTgt spid="3">
                                            <p:txEl>
                                              <p:pRg st="1" end="1"/>
                                            </p:txEl>
                                          </p:spTgt>
                                        </p:tgtEl>
                                        <p:attrNameLst>
                                          <p:attrName>style.visibility</p:attrName>
                                        </p:attrNameLst>
                                      </p:cBhvr>
                                      <p:to>
                                        <p:strVal val="visible"/>
                                      </p:to>
                                    </p:set>
                                    <p:animEffect transition="in" filter="wipe(down)">
                                      <p:cBhvr>
                                        <p:cTn id="184" dur="580">
                                          <p:stCondLst>
                                            <p:cond delay="0"/>
                                          </p:stCondLst>
                                        </p:cTn>
                                        <p:tgtEl>
                                          <p:spTgt spid="3">
                                            <p:txEl>
                                              <p:pRg st="1" end="1"/>
                                            </p:txEl>
                                          </p:spTgt>
                                        </p:tgtEl>
                                      </p:cBhvr>
                                    </p:animEffect>
                                    <p:anim calcmode="lin" valueType="num">
                                      <p:cBhvr>
                                        <p:cTn id="18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90" dur="26">
                                          <p:stCondLst>
                                            <p:cond delay="650"/>
                                          </p:stCondLst>
                                        </p:cTn>
                                        <p:tgtEl>
                                          <p:spTgt spid="3">
                                            <p:txEl>
                                              <p:pRg st="1" end="1"/>
                                            </p:txEl>
                                          </p:spTgt>
                                        </p:tgtEl>
                                      </p:cBhvr>
                                      <p:to x="100000" y="60000"/>
                                    </p:animScale>
                                    <p:animScale>
                                      <p:cBhvr>
                                        <p:cTn id="191" dur="166" decel="50000">
                                          <p:stCondLst>
                                            <p:cond delay="676"/>
                                          </p:stCondLst>
                                        </p:cTn>
                                        <p:tgtEl>
                                          <p:spTgt spid="3">
                                            <p:txEl>
                                              <p:pRg st="1" end="1"/>
                                            </p:txEl>
                                          </p:spTgt>
                                        </p:tgtEl>
                                      </p:cBhvr>
                                      <p:to x="100000" y="100000"/>
                                    </p:animScale>
                                    <p:animScale>
                                      <p:cBhvr>
                                        <p:cTn id="192" dur="26">
                                          <p:stCondLst>
                                            <p:cond delay="1312"/>
                                          </p:stCondLst>
                                        </p:cTn>
                                        <p:tgtEl>
                                          <p:spTgt spid="3">
                                            <p:txEl>
                                              <p:pRg st="1" end="1"/>
                                            </p:txEl>
                                          </p:spTgt>
                                        </p:tgtEl>
                                      </p:cBhvr>
                                      <p:to x="100000" y="80000"/>
                                    </p:animScale>
                                    <p:animScale>
                                      <p:cBhvr>
                                        <p:cTn id="193" dur="166" decel="50000">
                                          <p:stCondLst>
                                            <p:cond delay="1338"/>
                                          </p:stCondLst>
                                        </p:cTn>
                                        <p:tgtEl>
                                          <p:spTgt spid="3">
                                            <p:txEl>
                                              <p:pRg st="1" end="1"/>
                                            </p:txEl>
                                          </p:spTgt>
                                        </p:tgtEl>
                                      </p:cBhvr>
                                      <p:to x="100000" y="100000"/>
                                    </p:animScale>
                                    <p:animScale>
                                      <p:cBhvr>
                                        <p:cTn id="194" dur="26">
                                          <p:stCondLst>
                                            <p:cond delay="1642"/>
                                          </p:stCondLst>
                                        </p:cTn>
                                        <p:tgtEl>
                                          <p:spTgt spid="3">
                                            <p:txEl>
                                              <p:pRg st="1" end="1"/>
                                            </p:txEl>
                                          </p:spTgt>
                                        </p:tgtEl>
                                      </p:cBhvr>
                                      <p:to x="100000" y="90000"/>
                                    </p:animScale>
                                    <p:animScale>
                                      <p:cBhvr>
                                        <p:cTn id="195" dur="166" decel="50000">
                                          <p:stCondLst>
                                            <p:cond delay="1668"/>
                                          </p:stCondLst>
                                        </p:cTn>
                                        <p:tgtEl>
                                          <p:spTgt spid="3">
                                            <p:txEl>
                                              <p:pRg st="1" end="1"/>
                                            </p:txEl>
                                          </p:spTgt>
                                        </p:tgtEl>
                                      </p:cBhvr>
                                      <p:to x="100000" y="100000"/>
                                    </p:animScale>
                                    <p:animScale>
                                      <p:cBhvr>
                                        <p:cTn id="196" dur="26">
                                          <p:stCondLst>
                                            <p:cond delay="1808"/>
                                          </p:stCondLst>
                                        </p:cTn>
                                        <p:tgtEl>
                                          <p:spTgt spid="3">
                                            <p:txEl>
                                              <p:pRg st="1" end="1"/>
                                            </p:txEl>
                                          </p:spTgt>
                                        </p:tgtEl>
                                      </p:cBhvr>
                                      <p:to x="100000" y="95000"/>
                                    </p:animScale>
                                    <p:animScale>
                                      <p:cBhvr>
                                        <p:cTn id="197" dur="166" decel="50000">
                                          <p:stCondLst>
                                            <p:cond delay="1834"/>
                                          </p:stCondLst>
                                        </p:cTn>
                                        <p:tgtEl>
                                          <p:spTgt spid="3">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45" grpId="0"/>
      <p:bldP spid="45" grpId="1"/>
      <p:bldP spid="49" grpId="0" animBg="1"/>
      <p:bldP spid="49" grpId="1" animBg="1"/>
      <p:bldP spid="51" grpId="0"/>
      <p:bldP spid="51" grpId="1"/>
      <p:bldP spid="22" grpId="0"/>
      <p:bldP spid="52" grpId="0"/>
      <p:bldP spid="55" grpId="0"/>
      <p:bldP spid="5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2CF6-1D5E-4DFA-902C-DE67456B1C6D}"/>
              </a:ext>
            </a:extLst>
          </p:cNvPr>
          <p:cNvSpPr>
            <a:spLocks noGrp="1"/>
          </p:cNvSpPr>
          <p:nvPr>
            <p:ph type="ctrTitle"/>
          </p:nvPr>
        </p:nvSpPr>
        <p:spPr/>
        <p:txBody>
          <a:bodyPr/>
          <a:lstStyle/>
          <a:p>
            <a:r>
              <a:rPr lang="en-US" dirty="0"/>
              <a:t>FINAL CONCLUSIONS ON ISLAM’S ORIGINS</a:t>
            </a:r>
            <a:endParaRPr lang="en-GB" dirty="0"/>
          </a:p>
        </p:txBody>
      </p:sp>
      <p:sp>
        <p:nvSpPr>
          <p:cNvPr id="3" name="Subtitle 2">
            <a:extLst>
              <a:ext uri="{FF2B5EF4-FFF2-40B4-BE49-F238E27FC236}">
                <a16:creationId xmlns:a16="http://schemas.microsoft.com/office/drawing/2014/main" id="{9C51B5EB-5C01-41D0-828E-5D90198D450B}"/>
              </a:ext>
            </a:extLst>
          </p:cNvPr>
          <p:cNvSpPr>
            <a:spLocks noGrp="1"/>
          </p:cNvSpPr>
          <p:nvPr>
            <p:ph type="subTitle" idx="1"/>
          </p:nvPr>
        </p:nvSpPr>
        <p:spPr/>
        <p:txBody>
          <a:bodyPr/>
          <a:lstStyle/>
          <a:p>
            <a:r>
              <a:rPr lang="en-US" dirty="0"/>
              <a:t>Only using evidence from the 7</a:t>
            </a:r>
            <a:r>
              <a:rPr lang="en-US" baseline="30000" dirty="0"/>
              <a:t>th</a:t>
            </a:r>
            <a:r>
              <a:rPr lang="en-US" dirty="0"/>
              <a:t> – 8</a:t>
            </a:r>
            <a:r>
              <a:rPr lang="en-US" baseline="30000" dirty="0"/>
              <a:t>th</a:t>
            </a:r>
            <a:r>
              <a:rPr lang="en-US" dirty="0"/>
              <a:t> centuries</a:t>
            </a:r>
            <a:endParaRPr lang="en-GB" dirty="0"/>
          </a:p>
        </p:txBody>
      </p:sp>
    </p:spTree>
    <p:extLst>
      <p:ext uri="{BB962C8B-B14F-4D97-AF65-F5344CB8AC3E}">
        <p14:creationId xmlns:p14="http://schemas.microsoft.com/office/powerpoint/2010/main" val="264735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274534-FE7B-4D4E-8EE3-15BC5C05E672}"/>
              </a:ext>
            </a:extLst>
          </p:cNvPr>
          <p:cNvGrpSpPr/>
          <p:nvPr/>
        </p:nvGrpSpPr>
        <p:grpSpPr>
          <a:xfrm>
            <a:off x="50406" y="5200280"/>
            <a:ext cx="12091187" cy="484632"/>
            <a:chOff x="48980" y="4947692"/>
            <a:chExt cx="12091187" cy="484632"/>
          </a:xfrm>
        </p:grpSpPr>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570</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576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624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588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594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600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606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636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642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648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660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53978B03-6EBA-4876-8B06-16AF7F1AE6A0}"/>
              </a:ext>
            </a:extLst>
          </p:cNvPr>
          <p:cNvSpPr txBox="1"/>
          <p:nvPr/>
        </p:nvSpPr>
        <p:spPr>
          <a:xfrm>
            <a:off x="7181194" y="3174698"/>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9DD95FCC-63E7-44F7-AE0A-071573C5B999}"/>
              </a:ext>
            </a:extLst>
          </p:cNvPr>
          <p:cNvSpPr txBox="1"/>
          <p:nvPr/>
        </p:nvSpPr>
        <p:spPr>
          <a:xfrm>
            <a:off x="9966105" y="3751843"/>
            <a:ext cx="11019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Qur’an compiled 652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F7DAF8B9-5AFB-4106-8E2F-3C477B5F390A}"/>
              </a:ext>
            </a:extLst>
          </p:cNvPr>
          <p:cNvCxnSpPr>
            <a:cxnSpLocks/>
          </p:cNvCxnSpPr>
          <p:nvPr/>
        </p:nvCxnSpPr>
        <p:spPr>
          <a:xfrm>
            <a:off x="8029699" y="3751843"/>
            <a:ext cx="0" cy="1439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9FE93B07-3C2F-4EB1-827D-6E225E7FD6A7}"/>
              </a:ext>
            </a:extLst>
          </p:cNvPr>
          <p:cNvCxnSpPr>
            <a:cxnSpLocks/>
          </p:cNvCxnSpPr>
          <p:nvPr/>
        </p:nvCxnSpPr>
        <p:spPr>
          <a:xfrm>
            <a:off x="10741054" y="4355811"/>
            <a:ext cx="6711" cy="835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0106290-A37A-42D8-81DD-ADD827EBF1CC}"/>
              </a:ext>
            </a:extLst>
          </p:cNvPr>
          <p:cNvCxnSpPr>
            <a:cxnSpLocks/>
          </p:cNvCxnSpPr>
          <p:nvPr/>
        </p:nvCxnSpPr>
        <p:spPr>
          <a:xfrm>
            <a:off x="452209" y="4504888"/>
            <a:ext cx="5918" cy="68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B78293-E5C9-4421-9DE9-39CD5E335189}"/>
              </a:ext>
            </a:extLst>
          </p:cNvPr>
          <p:cNvSpPr txBox="1"/>
          <p:nvPr/>
        </p:nvSpPr>
        <p:spPr>
          <a:xfrm>
            <a:off x="218227" y="1491205"/>
            <a:ext cx="825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0070C0"/>
                </a:solidFill>
                <a:latin typeface="Calibri" panose="020F0502020204030204"/>
              </a:rPr>
              <a:t>A Timeline of </a:t>
            </a: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Islam’s Emergence</a:t>
            </a:r>
            <a:r>
              <a:rPr lang="en-US" sz="2400" b="1" u="sng" dirty="0">
                <a:solidFill>
                  <a:srgbClr val="0070C0"/>
                </a:solidFill>
                <a:latin typeface="Calibri" panose="020F0502020204030204"/>
              </a:rPr>
              <a:t> (</a:t>
            </a: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according to the “SIN”)</a:t>
            </a:r>
          </a:p>
        </p:txBody>
      </p:sp>
      <p:sp>
        <p:nvSpPr>
          <p:cNvPr id="7" name="TextBox 6">
            <a:extLst>
              <a:ext uri="{FF2B5EF4-FFF2-40B4-BE49-F238E27FC236}">
                <a16:creationId xmlns:a16="http://schemas.microsoft.com/office/drawing/2014/main" id="{9AC64AE2-D48E-4B78-B0C2-E825E50B20E1}"/>
              </a:ext>
            </a:extLst>
          </p:cNvPr>
          <p:cNvSpPr txBox="1"/>
          <p:nvPr/>
        </p:nvSpPr>
        <p:spPr>
          <a:xfrm>
            <a:off x="3331942" y="5777230"/>
            <a:ext cx="18476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Muhammad’s life</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7776C96-6C7C-417B-8328-0300FAE48697}"/>
              </a:ext>
            </a:extLst>
          </p:cNvPr>
          <p:cNvSpPr/>
          <p:nvPr/>
        </p:nvSpPr>
        <p:spPr>
          <a:xfrm>
            <a:off x="5179563" y="5915857"/>
            <a:ext cx="2814821" cy="129815"/>
          </a:xfrm>
          <a:prstGeom prst="rightArrow">
            <a:avLst>
              <a:gd name="adj1" fmla="val 5646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D9DD33F-1DB8-4411-957A-FF676482B7A9}"/>
              </a:ext>
            </a:extLst>
          </p:cNvPr>
          <p:cNvPicPr>
            <a:picLocks noChangeAspect="1"/>
          </p:cNvPicPr>
          <p:nvPr/>
        </p:nvPicPr>
        <p:blipFill>
          <a:blip r:embed="rId3"/>
          <a:stretch>
            <a:fillRect/>
          </a:stretch>
        </p:blipFill>
        <p:spPr>
          <a:xfrm rot="10800000">
            <a:off x="494542" y="5883876"/>
            <a:ext cx="2837399" cy="156040"/>
          </a:xfrm>
          <a:prstGeom prst="rect">
            <a:avLst/>
          </a:prstGeom>
        </p:spPr>
      </p:pic>
      <p:sp>
        <p:nvSpPr>
          <p:cNvPr id="10" name="Arrow: Left 9">
            <a:extLst>
              <a:ext uri="{FF2B5EF4-FFF2-40B4-BE49-F238E27FC236}">
                <a16:creationId xmlns:a16="http://schemas.microsoft.com/office/drawing/2014/main" id="{47845986-A40F-443A-A306-7511E81F0C89}"/>
              </a:ext>
            </a:extLst>
          </p:cNvPr>
          <p:cNvSpPr/>
          <p:nvPr/>
        </p:nvSpPr>
        <p:spPr>
          <a:xfrm rot="10800000">
            <a:off x="8029699" y="5910101"/>
            <a:ext cx="497304" cy="12981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5FB090E1-FE33-4EF7-8808-DDC859B7274D}"/>
              </a:ext>
            </a:extLst>
          </p:cNvPr>
          <p:cNvSpPr txBox="1"/>
          <p:nvPr/>
        </p:nvSpPr>
        <p:spPr>
          <a:xfrm>
            <a:off x="179159" y="391949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is born 570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985DEB9-C9D4-42D8-865A-53E5D68CAE95}"/>
              </a:ext>
            </a:extLst>
          </p:cNvPr>
          <p:cNvSpPr txBox="1"/>
          <p:nvPr/>
        </p:nvSpPr>
        <p:spPr>
          <a:xfrm>
            <a:off x="3594227" y="3984035"/>
            <a:ext cx="185704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Qur’an is first revealed 610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500544B-EEAB-41A7-B025-75ED59D48A1E}"/>
              </a:ext>
            </a:extLst>
          </p:cNvPr>
          <p:cNvCxnSpPr>
            <a:cxnSpLocks/>
          </p:cNvCxnSpPr>
          <p:nvPr/>
        </p:nvCxnSpPr>
        <p:spPr>
          <a:xfrm>
            <a:off x="5262381" y="4555935"/>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E7C2584-0F22-4648-8FA4-0B9D8EA7CCFD}"/>
              </a:ext>
            </a:extLst>
          </p:cNvPr>
          <p:cNvCxnSpPr>
            <a:cxnSpLocks/>
          </p:cNvCxnSpPr>
          <p:nvPr/>
        </p:nvCxnSpPr>
        <p:spPr>
          <a:xfrm>
            <a:off x="8503658" y="3148601"/>
            <a:ext cx="0" cy="20324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2FFD5B5-EF67-484B-8BD8-23ABCAC7FC62}"/>
              </a:ext>
            </a:extLst>
          </p:cNvPr>
          <p:cNvCxnSpPr>
            <a:cxnSpLocks/>
          </p:cNvCxnSpPr>
          <p:nvPr/>
        </p:nvCxnSpPr>
        <p:spPr>
          <a:xfrm>
            <a:off x="9609446" y="2659430"/>
            <a:ext cx="7156" cy="252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A4D33A3-31ED-43B3-BBB8-A3E08AA8D3FF}"/>
              </a:ext>
            </a:extLst>
          </p:cNvPr>
          <p:cNvCxnSpPr>
            <a:cxnSpLocks/>
          </p:cNvCxnSpPr>
          <p:nvPr/>
        </p:nvCxnSpPr>
        <p:spPr>
          <a:xfrm>
            <a:off x="10993765" y="2367093"/>
            <a:ext cx="20696" cy="28242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195EBF9-906D-4335-A682-48F2B6639DA3}"/>
              </a:ext>
            </a:extLst>
          </p:cNvPr>
          <p:cNvSpPr txBox="1"/>
          <p:nvPr/>
        </p:nvSpPr>
        <p:spPr>
          <a:xfrm>
            <a:off x="10741054" y="1299119"/>
            <a:ext cx="11394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Ali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656 - 661</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586F5EEC-7BB3-40B8-A89C-2D502648C117}"/>
              </a:ext>
            </a:extLst>
          </p:cNvPr>
          <p:cNvSpPr txBox="1"/>
          <p:nvPr/>
        </p:nvSpPr>
        <p:spPr>
          <a:xfrm>
            <a:off x="7556724" y="2553218"/>
            <a:ext cx="10795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Abu Bakr 632 - 634</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092DD2F1-6B09-487F-A471-BC5852592689}"/>
              </a:ext>
            </a:extLst>
          </p:cNvPr>
          <p:cNvSpPr txBox="1"/>
          <p:nvPr/>
        </p:nvSpPr>
        <p:spPr>
          <a:xfrm>
            <a:off x="8689931" y="2063541"/>
            <a:ext cx="11364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Umar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634 - 644</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493550C4-F1D3-4A60-854C-8E53F91D757F}"/>
              </a:ext>
            </a:extLst>
          </p:cNvPr>
          <p:cNvSpPr txBox="1"/>
          <p:nvPr/>
        </p:nvSpPr>
        <p:spPr>
          <a:xfrm>
            <a:off x="10073775" y="1801263"/>
            <a:ext cx="10590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Uthman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644 - 656</a:t>
            </a: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A67DC631-BE9C-4FC9-82E4-1DDBE4D63B05}"/>
              </a:ext>
            </a:extLst>
          </p:cNvPr>
          <p:cNvCxnSpPr>
            <a:cxnSpLocks/>
          </p:cNvCxnSpPr>
          <p:nvPr/>
        </p:nvCxnSpPr>
        <p:spPr>
          <a:xfrm>
            <a:off x="11668641" y="1930587"/>
            <a:ext cx="28915" cy="3250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Arrow: Left 61">
            <a:extLst>
              <a:ext uri="{FF2B5EF4-FFF2-40B4-BE49-F238E27FC236}">
                <a16:creationId xmlns:a16="http://schemas.microsoft.com/office/drawing/2014/main" id="{7C967A4C-ED14-4D86-9D11-AAF1F6BA9702}"/>
              </a:ext>
            </a:extLst>
          </p:cNvPr>
          <p:cNvSpPr/>
          <p:nvPr/>
        </p:nvSpPr>
        <p:spPr>
          <a:xfrm rot="10800000">
            <a:off x="8562318" y="5910099"/>
            <a:ext cx="1054284" cy="129817"/>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3" name="Arrow: Left 62">
            <a:extLst>
              <a:ext uri="{FF2B5EF4-FFF2-40B4-BE49-F238E27FC236}">
                <a16:creationId xmlns:a16="http://schemas.microsoft.com/office/drawing/2014/main" id="{9E0ACE40-A92B-43E8-BD83-15FDCA8CC7A3}"/>
              </a:ext>
            </a:extLst>
          </p:cNvPr>
          <p:cNvSpPr/>
          <p:nvPr/>
        </p:nvSpPr>
        <p:spPr>
          <a:xfrm rot="10800000">
            <a:off x="9651916" y="5896984"/>
            <a:ext cx="1362839" cy="129819"/>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4" name="Arrow: Left 63">
            <a:extLst>
              <a:ext uri="{FF2B5EF4-FFF2-40B4-BE49-F238E27FC236}">
                <a16:creationId xmlns:a16="http://schemas.microsoft.com/office/drawing/2014/main" id="{8BB206CC-0F56-4B85-9BB4-B13CA4586358}"/>
              </a:ext>
            </a:extLst>
          </p:cNvPr>
          <p:cNvSpPr/>
          <p:nvPr/>
        </p:nvSpPr>
        <p:spPr>
          <a:xfrm rot="10800000">
            <a:off x="11050068" y="5898230"/>
            <a:ext cx="647487" cy="12981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D28F79F4-A7BA-493D-A81F-AF23496B586F}"/>
              </a:ext>
            </a:extLst>
          </p:cNvPr>
          <p:cNvSpPr txBox="1"/>
          <p:nvPr/>
        </p:nvSpPr>
        <p:spPr>
          <a:xfrm>
            <a:off x="6145423" y="4181722"/>
            <a:ext cx="7620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Mi’raj</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621</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C6170CC-A0F8-48EE-A6FE-E09C0AB0246D}"/>
              </a:ext>
            </a:extLst>
          </p:cNvPr>
          <p:cNvSpPr txBox="1"/>
          <p:nvPr/>
        </p:nvSpPr>
        <p:spPr>
          <a:xfrm>
            <a:off x="6742326" y="3985805"/>
            <a:ext cx="6544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Hijra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622</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41D319E9-7123-4D1C-B84A-98F46E57ED18}"/>
              </a:ext>
            </a:extLst>
          </p:cNvPr>
          <p:cNvSpPr txBox="1"/>
          <p:nvPr/>
        </p:nvSpPr>
        <p:spPr>
          <a:xfrm>
            <a:off x="7269938" y="3836325"/>
            <a:ext cx="8019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Mecca 630</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6A9A02B3-6013-43B4-B686-C706692B5BB0}"/>
              </a:ext>
            </a:extLst>
          </p:cNvPr>
          <p:cNvCxnSpPr>
            <a:cxnSpLocks/>
          </p:cNvCxnSpPr>
          <p:nvPr/>
        </p:nvCxnSpPr>
        <p:spPr>
          <a:xfrm>
            <a:off x="6767272" y="4568956"/>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DD08719-0B33-4190-A12A-DBC11439C3D8}"/>
              </a:ext>
            </a:extLst>
          </p:cNvPr>
          <p:cNvCxnSpPr>
            <a:cxnSpLocks/>
          </p:cNvCxnSpPr>
          <p:nvPr/>
        </p:nvCxnSpPr>
        <p:spPr>
          <a:xfrm>
            <a:off x="6892200" y="4554371"/>
            <a:ext cx="18" cy="625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D7DE91A-22DD-4ECE-90CA-80D10BFA4E71}"/>
              </a:ext>
            </a:extLst>
          </p:cNvPr>
          <p:cNvCxnSpPr>
            <a:cxnSpLocks/>
          </p:cNvCxnSpPr>
          <p:nvPr/>
        </p:nvCxnSpPr>
        <p:spPr>
          <a:xfrm>
            <a:off x="7904771" y="4159227"/>
            <a:ext cx="1919" cy="10217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F85B271-A87C-C83D-CBA9-F266A87BDF4F}"/>
              </a:ext>
            </a:extLst>
          </p:cNvPr>
          <p:cNvSpPr txBox="1"/>
          <p:nvPr/>
        </p:nvSpPr>
        <p:spPr>
          <a:xfrm>
            <a:off x="218227" y="1995409"/>
            <a:ext cx="825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a:rPr>
              <a:t>Conclusion: Islam was fully formed, in the Hijaz, by 661 AD!</a:t>
            </a:r>
            <a:endParaRPr kumimoji="0" lang="en-US" sz="2400" b="1" i="0" strike="noStrike" kern="1200" cap="none" spc="0" normalizeH="0" baseline="0" noProof="0" dirty="0">
              <a:ln>
                <a:noFill/>
              </a:ln>
              <a:effectLst/>
              <a:uLnTx/>
              <a:uFillTx/>
              <a:latin typeface="Calibri" panose="020F0502020204030204"/>
            </a:endParaRPr>
          </a:p>
        </p:txBody>
      </p:sp>
      <p:sp>
        <p:nvSpPr>
          <p:cNvPr id="55" name="TextBox 54">
            <a:extLst>
              <a:ext uri="{FF2B5EF4-FFF2-40B4-BE49-F238E27FC236}">
                <a16:creationId xmlns:a16="http://schemas.microsoft.com/office/drawing/2014/main" id="{A705039B-F453-507E-1910-92204F6E1440}"/>
              </a:ext>
            </a:extLst>
          </p:cNvPr>
          <p:cNvSpPr txBox="1"/>
          <p:nvPr/>
        </p:nvSpPr>
        <p:spPr>
          <a:xfrm>
            <a:off x="276348" y="6249437"/>
            <a:ext cx="95812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latin typeface="Calibri" panose="020F0502020204030204"/>
              </a:rPr>
              <a:t>Question: How do we know all of the above? Where does it come from?</a:t>
            </a:r>
            <a:endParaRPr kumimoji="0" lang="en-US" sz="2400" b="1" i="0" strike="noStrike" kern="1200" cap="none" spc="0" normalizeH="0" baseline="0" noProof="0" dirty="0">
              <a:ln>
                <a:noFill/>
              </a:ln>
              <a:effectLst/>
              <a:uLnTx/>
              <a:uFillTx/>
              <a:latin typeface="Calibri" panose="020F0502020204030204"/>
            </a:endParaRPr>
          </a:p>
        </p:txBody>
      </p:sp>
    </p:spTree>
    <p:extLst>
      <p:ext uri="{BB962C8B-B14F-4D97-AF65-F5344CB8AC3E}">
        <p14:creationId xmlns:p14="http://schemas.microsoft.com/office/powerpoint/2010/main" val="793352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6855690" cy="906163"/>
          </a:xfrm>
        </p:spPr>
        <p:txBody>
          <a:bodyPr>
            <a:normAutofit/>
          </a:bodyPr>
          <a:lstStyle/>
          <a:p>
            <a:r>
              <a:rPr lang="en-US" sz="2800" b="1" dirty="0">
                <a:solidFill>
                  <a:schemeClr val="bg1"/>
                </a:solidFill>
              </a:rPr>
              <a:t>FINAL CONCLUSIONS</a:t>
            </a:r>
          </a:p>
        </p:txBody>
      </p:sp>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265471" y="1488333"/>
            <a:ext cx="11843979" cy="3874996"/>
          </a:xfrm>
        </p:spPr>
        <p:txBody>
          <a:bodyPr>
            <a:noAutofit/>
          </a:bodyPr>
          <a:lstStyle/>
          <a:p>
            <a:pPr marL="342900" indent="-342900">
              <a:lnSpc>
                <a:spcPct val="120000"/>
              </a:lnSpc>
              <a:buFont typeface="Arial" panose="020B0604020202020204" pitchFamily="34" charset="0"/>
              <a:buChar char="•"/>
              <a:defRPr/>
            </a:pPr>
            <a:r>
              <a:rPr lang="en-GB" sz="2000" kern="0" dirty="0">
                <a:solidFill>
                  <a:sysClr val="windowText" lastClr="000000"/>
                </a:solidFill>
              </a:rPr>
              <a:t>Our Remit was to </a:t>
            </a:r>
            <a:r>
              <a:rPr lang="en-US" sz="2000" kern="0" dirty="0">
                <a:solidFill>
                  <a:srgbClr val="4D4D4D">
                    <a:lumMod val="50000"/>
                  </a:srgbClr>
                </a:solidFill>
                <a:ea typeface="ＭＳ Ｐゴシック" charset="0"/>
              </a:rPr>
              <a:t>investigate both the Mecca, Muhammad, and the Qur’an (later on)</a:t>
            </a:r>
          </a:p>
          <a:p>
            <a:pPr marL="342900" indent="-342900">
              <a:lnSpc>
                <a:spcPct val="120000"/>
              </a:lnSpc>
              <a:buFont typeface="Arial" panose="020B0604020202020204" pitchFamily="34" charset="0"/>
              <a:buChar char="•"/>
              <a:defRPr/>
            </a:pPr>
            <a:r>
              <a:rPr lang="en-GB" sz="2000" b="1" kern="0" dirty="0">
                <a:solidFill>
                  <a:srgbClr val="0070C0"/>
                </a:solidFill>
              </a:rPr>
              <a:t>Sources: </a:t>
            </a:r>
            <a:r>
              <a:rPr lang="en-GB" sz="2000" kern="0" dirty="0">
                <a:solidFill>
                  <a:sysClr val="windowText" lastClr="000000"/>
                </a:solidFill>
              </a:rPr>
              <a:t>It is obvious that everything Muslims are dependent on for their ‘book, man and place’ are based on Traditions (SIN) which are 200 – 300 years too late, and 100s of miles too far north</a:t>
            </a:r>
          </a:p>
          <a:p>
            <a:pPr marL="342900" indent="-342900">
              <a:lnSpc>
                <a:spcPct val="120000"/>
              </a:lnSpc>
              <a:buFont typeface="Arial" panose="020B0604020202020204" pitchFamily="34" charset="0"/>
              <a:buChar char="•"/>
              <a:defRPr/>
            </a:pPr>
            <a:r>
              <a:rPr lang="en-GB" sz="2000" b="1" kern="0" dirty="0">
                <a:solidFill>
                  <a:srgbClr val="0070C0"/>
                </a:solidFill>
              </a:rPr>
              <a:t>Mecca</a:t>
            </a:r>
            <a:r>
              <a:rPr lang="en-GB" sz="2000" kern="0" dirty="0">
                <a:solidFill>
                  <a:sysClr val="windowText" lastClr="000000"/>
                </a:solidFill>
              </a:rPr>
              <a:t> proves probably the biggest problem for Muslims</a:t>
            </a:r>
          </a:p>
          <a:p>
            <a:pPr marL="944018" lvl="1" indent="-342900">
              <a:lnSpc>
                <a:spcPct val="120000"/>
              </a:lnSpc>
              <a:buFont typeface="Arial" panose="020B0604020202020204" pitchFamily="34" charset="0"/>
              <a:buChar char="•"/>
              <a:defRPr/>
            </a:pPr>
            <a:r>
              <a:rPr lang="en-GB" sz="2000" kern="0" dirty="0">
                <a:solidFill>
                  <a:sysClr val="windowText" lastClr="000000"/>
                </a:solidFill>
              </a:rPr>
              <a:t>The SIN refers to a place with much vegetation, existing since Adam &amp; Eve, &amp; with 300 prophets buried</a:t>
            </a:r>
          </a:p>
          <a:p>
            <a:pPr marL="944018" lvl="1" indent="-342900">
              <a:lnSpc>
                <a:spcPct val="120000"/>
              </a:lnSpc>
              <a:buFont typeface="Arial" panose="020B0604020202020204" pitchFamily="34" charset="0"/>
              <a:buChar char="•"/>
              <a:defRPr/>
            </a:pPr>
            <a:r>
              <a:rPr lang="en-GB" sz="2000" kern="0" dirty="0">
                <a:solidFill>
                  <a:sysClr val="windowText" lastClr="000000"/>
                </a:solidFill>
              </a:rPr>
              <a:t>Yet, it’s not referred to until 741 AD, and none of the early maps show Mecca at all</a:t>
            </a:r>
          </a:p>
          <a:p>
            <a:pPr marL="944018" lvl="1" indent="-342900">
              <a:lnSpc>
                <a:spcPct val="120000"/>
              </a:lnSpc>
              <a:buFont typeface="Arial" panose="020B0604020202020204" pitchFamily="34" charset="0"/>
              <a:buChar char="•"/>
              <a:defRPr/>
            </a:pPr>
            <a:r>
              <a:rPr lang="en-GB" sz="2000" kern="0" dirty="0">
                <a:solidFill>
                  <a:sysClr val="windowText" lastClr="000000"/>
                </a:solidFill>
              </a:rPr>
              <a:t>Patricia Crone debunked Watt’s land based ‘Trade-Route Theory’ going through it back in 1987</a:t>
            </a:r>
          </a:p>
          <a:p>
            <a:pPr marL="944018" lvl="1" indent="-342900">
              <a:lnSpc>
                <a:spcPct val="120000"/>
              </a:lnSpc>
              <a:buFont typeface="Arial" panose="020B0604020202020204" pitchFamily="34" charset="0"/>
              <a:buChar char="•"/>
              <a:defRPr/>
            </a:pPr>
            <a:r>
              <a:rPr lang="en-GB" sz="2000" kern="0" dirty="0">
                <a:solidFill>
                  <a:sysClr val="windowText" lastClr="000000"/>
                </a:solidFill>
              </a:rPr>
              <a:t>We debunked the Red Sea Trade via Arabia, proving it was all via Africa, because it had water</a:t>
            </a:r>
          </a:p>
          <a:p>
            <a:pPr marL="944018" lvl="1" indent="-342900">
              <a:lnSpc>
                <a:spcPct val="120000"/>
              </a:lnSpc>
              <a:buFont typeface="Arial" panose="020B0604020202020204" pitchFamily="34" charset="0"/>
              <a:buChar char="•"/>
              <a:defRPr/>
            </a:pPr>
            <a:r>
              <a:rPr lang="en-GB" sz="2000" kern="0" dirty="0">
                <a:solidFill>
                  <a:sysClr val="windowText" lastClr="000000"/>
                </a:solidFill>
              </a:rPr>
              <a:t>All of the 7</a:t>
            </a:r>
            <a:r>
              <a:rPr lang="en-GB" sz="2000" kern="0" baseline="30000" dirty="0">
                <a:solidFill>
                  <a:sysClr val="windowText" lastClr="000000"/>
                </a:solidFill>
              </a:rPr>
              <a:t>th</a:t>
            </a:r>
            <a:r>
              <a:rPr lang="en-GB" sz="2000" kern="0" dirty="0">
                <a:solidFill>
                  <a:sysClr val="windowText" lastClr="000000"/>
                </a:solidFill>
              </a:rPr>
              <a:t> century Qiblas were facing Petra up to 706 AD, and not Mecca until 729 AD</a:t>
            </a:r>
          </a:p>
          <a:p>
            <a:pPr marL="944018" lvl="1" indent="-342900">
              <a:lnSpc>
                <a:spcPct val="120000"/>
              </a:lnSpc>
              <a:buFont typeface="Arial" panose="020B0604020202020204" pitchFamily="34" charset="0"/>
              <a:buChar char="•"/>
              <a:defRPr/>
            </a:pPr>
            <a:r>
              <a:rPr lang="en-GB" sz="2000" kern="0" dirty="0">
                <a:solidFill>
                  <a:sysClr val="windowText" lastClr="000000"/>
                </a:solidFill>
              </a:rPr>
              <a:t>None of the surrounding empires ever heard of the Mecca</a:t>
            </a:r>
          </a:p>
          <a:p>
            <a:pPr marL="944018" lvl="1" indent="-342900">
              <a:lnSpc>
                <a:spcPct val="120000"/>
              </a:lnSpc>
              <a:buFont typeface="Arial" panose="020B0604020202020204" pitchFamily="34" charset="0"/>
              <a:buChar char="•"/>
              <a:defRPr/>
            </a:pPr>
            <a:r>
              <a:rPr lang="en-GB" sz="2000" kern="0" dirty="0">
                <a:solidFill>
                  <a:sysClr val="windowText" lastClr="000000"/>
                </a:solidFill>
              </a:rPr>
              <a:t>All of the stages of the Hajj were simply borrowed from other places, mostly Jerusalem</a:t>
            </a:r>
          </a:p>
        </p:txBody>
      </p:sp>
    </p:spTree>
    <p:extLst>
      <p:ext uri="{BB962C8B-B14F-4D97-AF65-F5344CB8AC3E}">
        <p14:creationId xmlns:p14="http://schemas.microsoft.com/office/powerpoint/2010/main" val="1954135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2" y="0"/>
            <a:ext cx="6855690" cy="906163"/>
          </a:xfrm>
        </p:spPr>
        <p:txBody>
          <a:bodyPr>
            <a:normAutofit/>
          </a:bodyPr>
          <a:lstStyle/>
          <a:p>
            <a:r>
              <a:rPr lang="en-US" sz="2800" b="1" dirty="0">
                <a:solidFill>
                  <a:schemeClr val="bg1"/>
                </a:solidFill>
              </a:rPr>
              <a:t>FINAL CONCLUSIONS</a:t>
            </a:r>
          </a:p>
        </p:txBody>
      </p:sp>
      <p:sp>
        <p:nvSpPr>
          <p:cNvPr id="5" name="Content Placeholder 4">
            <a:extLst>
              <a:ext uri="{FF2B5EF4-FFF2-40B4-BE49-F238E27FC236}">
                <a16:creationId xmlns:a16="http://schemas.microsoft.com/office/drawing/2014/main" id="{04CE43CC-E1A5-7F4D-B699-F1077E2606F4}"/>
              </a:ext>
            </a:extLst>
          </p:cNvPr>
          <p:cNvSpPr>
            <a:spLocks noGrp="1"/>
          </p:cNvSpPr>
          <p:nvPr>
            <p:ph sz="quarter" idx="12"/>
          </p:nvPr>
        </p:nvSpPr>
        <p:spPr>
          <a:xfrm>
            <a:off x="269685" y="1533833"/>
            <a:ext cx="11639549" cy="4776656"/>
          </a:xfrm>
        </p:spPr>
        <p:txBody>
          <a:bodyPr>
            <a:noAutofit/>
          </a:bodyPr>
          <a:lstStyle/>
          <a:p>
            <a:pPr marL="342900" lvl="0" indent="-342900">
              <a:lnSpc>
                <a:spcPct val="120000"/>
              </a:lnSpc>
              <a:buFont typeface="Arial" panose="020B0604020202020204" pitchFamily="34" charset="0"/>
              <a:buChar char="•"/>
              <a:defRPr/>
            </a:pPr>
            <a:r>
              <a:rPr lang="en-GB" sz="2000" b="1" kern="0" dirty="0">
                <a:solidFill>
                  <a:srgbClr val="0070C0"/>
                </a:solidFill>
              </a:rPr>
              <a:t>Origins: </a:t>
            </a:r>
            <a:r>
              <a:rPr lang="en-GB" sz="2000" kern="0" dirty="0">
                <a:solidFill>
                  <a:sysClr val="windowText" lastClr="000000"/>
                </a:solidFill>
              </a:rPr>
              <a:t>The coins prove that the area under “Islam” was either Christian or Zoroastrian until 692 AD</a:t>
            </a:r>
          </a:p>
          <a:p>
            <a:pPr marL="342900" lvl="0" indent="-342900">
              <a:lnSpc>
                <a:spcPct val="120000"/>
              </a:lnSpc>
              <a:buFont typeface="Arial" panose="020B0604020202020204" pitchFamily="34" charset="0"/>
              <a:buChar char="•"/>
              <a:defRPr/>
            </a:pPr>
            <a:r>
              <a:rPr lang="en-GB" sz="2000" kern="0" dirty="0">
                <a:solidFill>
                  <a:sysClr val="windowText" lastClr="000000"/>
                </a:solidFill>
              </a:rPr>
              <a:t>The Rock inscriptions prove that Islam as we know it didn’t appear until around 730 AD</a:t>
            </a:r>
          </a:p>
          <a:p>
            <a:pPr>
              <a:lnSpc>
                <a:spcPct val="120000"/>
              </a:lnSpc>
              <a:defRPr/>
            </a:pPr>
            <a:r>
              <a:rPr lang="en-GB" sz="2000" b="1" kern="0" dirty="0">
                <a:solidFill>
                  <a:srgbClr val="0070C0"/>
                </a:solidFill>
              </a:rPr>
              <a:t>Overview: </a:t>
            </a:r>
            <a:r>
              <a:rPr lang="en-GB" sz="2000" kern="0" dirty="0">
                <a:solidFill>
                  <a:sysClr val="windowText" lastClr="000000"/>
                </a:solidFill>
              </a:rPr>
              <a:t>The 7</a:t>
            </a:r>
            <a:r>
              <a:rPr lang="en-GB" sz="2000" kern="0" baseline="30000" dirty="0">
                <a:solidFill>
                  <a:sysClr val="windowText" lastClr="000000"/>
                </a:solidFill>
              </a:rPr>
              <a:t>th</a:t>
            </a:r>
            <a:r>
              <a:rPr lang="en-GB" sz="2000" kern="0" dirty="0">
                <a:solidFill>
                  <a:sysClr val="windowText" lastClr="000000"/>
                </a:solidFill>
              </a:rPr>
              <a:t> – 8</a:t>
            </a:r>
            <a:r>
              <a:rPr lang="en-GB" sz="2000" kern="0" baseline="30000" dirty="0">
                <a:solidFill>
                  <a:sysClr val="windowText" lastClr="000000"/>
                </a:solidFill>
              </a:rPr>
              <a:t>th</a:t>
            </a:r>
            <a:r>
              <a:rPr lang="en-GB" sz="2000" kern="0" dirty="0">
                <a:solidFill>
                  <a:sysClr val="windowText" lastClr="000000"/>
                </a:solidFill>
              </a:rPr>
              <a:t> century Arabs in order to create their own distinct identity needed a ‘book, a man, and a place’, which they did with the Qur’an, Muhammad and Mecca; but it didn’t take just 22 years as the SIN claims, but centuries, proving that Islam is as man-made as any other religion, unlike Christianity!</a:t>
            </a:r>
          </a:p>
          <a:p>
            <a:pPr marL="342900" indent="-342900">
              <a:lnSpc>
                <a:spcPct val="120000"/>
              </a:lnSpc>
              <a:buFont typeface="Arial" panose="020B0604020202020204" pitchFamily="34" charset="0"/>
              <a:buChar char="•"/>
              <a:defRPr/>
            </a:pPr>
            <a:r>
              <a:rPr lang="en-GB" sz="2000" kern="0" dirty="0">
                <a:solidFill>
                  <a:sysClr val="windowText" lastClr="000000"/>
                </a:solidFill>
              </a:rPr>
              <a:t>We can use this material today to disprove the Preservation of Muhammad and Mecca (and later the Qur’an)</a:t>
            </a:r>
          </a:p>
          <a:p>
            <a:pPr marL="342900" indent="-342900">
              <a:lnSpc>
                <a:spcPct val="120000"/>
              </a:lnSpc>
              <a:buFont typeface="Arial" panose="020B0604020202020204" pitchFamily="34" charset="0"/>
              <a:buChar char="•"/>
              <a:defRPr/>
            </a:pPr>
            <a:r>
              <a:rPr lang="en-GB" sz="2000" kern="0" dirty="0">
                <a:solidFill>
                  <a:sysClr val="windowText" lastClr="000000"/>
                </a:solidFill>
              </a:rPr>
              <a:t>It is Islam and not us who are ‘arguing from silence’, as we have the 7</a:t>
            </a:r>
            <a:r>
              <a:rPr lang="en-GB" sz="2000" kern="0" baseline="30000" dirty="0">
                <a:solidFill>
                  <a:sysClr val="windowText" lastClr="000000"/>
                </a:solidFill>
              </a:rPr>
              <a:t>th</a:t>
            </a:r>
            <a:r>
              <a:rPr lang="en-GB" sz="2000" kern="0" dirty="0">
                <a:solidFill>
                  <a:sysClr val="windowText" lastClr="000000"/>
                </a:solidFill>
              </a:rPr>
              <a:t> c. evidence they don’t have</a:t>
            </a:r>
          </a:p>
          <a:p>
            <a:pPr marL="342900" indent="-342900">
              <a:lnSpc>
                <a:spcPct val="120000"/>
              </a:lnSpc>
              <a:buFont typeface="Arial" panose="020B0604020202020204" pitchFamily="34" charset="0"/>
              <a:buChar char="•"/>
              <a:defRPr/>
            </a:pPr>
            <a:r>
              <a:rPr lang="en-GB" sz="2000" kern="0" dirty="0">
                <a:solidFill>
                  <a:sysClr val="windowText" lastClr="000000"/>
                </a:solidFill>
              </a:rPr>
              <a:t>These arguments hit at the very foundations of Islam; yet they are neutral and ‘politically correct’</a:t>
            </a:r>
          </a:p>
          <a:p>
            <a:pPr marL="342900" indent="-342900">
              <a:lnSpc>
                <a:spcPct val="120000"/>
              </a:lnSpc>
              <a:buFont typeface="Arial" panose="020B0604020202020204" pitchFamily="34" charset="0"/>
              <a:buChar char="•"/>
              <a:defRPr/>
            </a:pPr>
            <a:r>
              <a:rPr lang="en-GB" sz="2000" kern="0" dirty="0">
                <a:solidFill>
                  <a:sysClr val="windowText" lastClr="000000"/>
                </a:solidFill>
              </a:rPr>
              <a:t>Thus, anyone can use them, but really we must use them, because we are the only ones who have an answer, an antidote, and the only alternative…Jesus Christ!</a:t>
            </a:r>
          </a:p>
          <a:p>
            <a:pPr marL="342900" lvl="0" indent="-342900">
              <a:lnSpc>
                <a:spcPct val="120000"/>
              </a:lnSpc>
              <a:buFont typeface="Arial" panose="020B0604020202020204" pitchFamily="34" charset="0"/>
              <a:buChar char="•"/>
              <a:defRPr/>
            </a:pPr>
            <a:endParaRPr lang="en-GB" sz="2000" kern="0" dirty="0">
              <a:solidFill>
                <a:sysClr val="windowText" lastClr="000000"/>
              </a:solidFill>
            </a:endParaRPr>
          </a:p>
        </p:txBody>
      </p:sp>
    </p:spTree>
    <p:extLst>
      <p:ext uri="{BB962C8B-B14F-4D97-AF65-F5344CB8AC3E}">
        <p14:creationId xmlns:p14="http://schemas.microsoft.com/office/powerpoint/2010/main" val="21676418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9222" y="1893833"/>
            <a:ext cx="10183905" cy="1204111"/>
          </a:xfrm>
        </p:spPr>
        <p:txBody>
          <a:bodyPr/>
          <a:lstStyle/>
          <a:p>
            <a:r>
              <a:rPr lang="en-US" dirty="0"/>
              <a:t>Yet, by Casting Doubt on Islam</a:t>
            </a:r>
          </a:p>
        </p:txBody>
      </p:sp>
      <p:sp>
        <p:nvSpPr>
          <p:cNvPr id="3" name="Subtitle 2"/>
          <p:cNvSpPr>
            <a:spLocks noGrp="1"/>
          </p:cNvSpPr>
          <p:nvPr>
            <p:ph type="subTitle" idx="1"/>
          </p:nvPr>
        </p:nvSpPr>
        <p:spPr>
          <a:xfrm>
            <a:off x="959223" y="3539904"/>
            <a:ext cx="10183905" cy="2185982"/>
          </a:xfrm>
        </p:spPr>
        <p:txBody>
          <a:bodyPr>
            <a:noAutofit/>
          </a:bodyPr>
          <a:lstStyle/>
          <a:p>
            <a:r>
              <a:rPr lang="en-US" sz="3600" dirty="0"/>
              <a:t>Our Muslim Friends can Consider a Better Book, and a better Man…Jesus, and His Gospel. </a:t>
            </a:r>
          </a:p>
          <a:p>
            <a:r>
              <a:rPr lang="en-US" sz="3600" dirty="0"/>
              <a:t>So, let’s “bring them home”!</a:t>
            </a:r>
          </a:p>
        </p:txBody>
      </p:sp>
    </p:spTree>
    <p:extLst>
      <p:ext uri="{BB962C8B-B14F-4D97-AF65-F5344CB8AC3E}">
        <p14:creationId xmlns:p14="http://schemas.microsoft.com/office/powerpoint/2010/main" val="75620626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3978B03-6EBA-4876-8B06-16AF7F1AE6A0}"/>
              </a:ext>
            </a:extLst>
          </p:cNvPr>
          <p:cNvSpPr txBox="1"/>
          <p:nvPr/>
        </p:nvSpPr>
        <p:spPr>
          <a:xfrm>
            <a:off x="33631" y="252412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1" name="Straight Arrow Connector 40">
            <a:extLst>
              <a:ext uri="{FF2B5EF4-FFF2-40B4-BE49-F238E27FC236}">
                <a16:creationId xmlns:a16="http://schemas.microsoft.com/office/drawing/2014/main" id="{F7DAF8B9-5AFB-4106-8E2F-3C477B5F390A}"/>
              </a:ext>
            </a:extLst>
          </p:cNvPr>
          <p:cNvCxnSpPr>
            <a:cxnSpLocks/>
          </p:cNvCxnSpPr>
          <p:nvPr/>
        </p:nvCxnSpPr>
        <p:spPr>
          <a:xfrm>
            <a:off x="476363" y="3256543"/>
            <a:ext cx="0" cy="27424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40CA787A-B55E-4F22-9A5D-F72E5BDAAC53}"/>
              </a:ext>
            </a:extLst>
          </p:cNvPr>
          <p:cNvGrpSpPr/>
          <p:nvPr/>
        </p:nvGrpSpPr>
        <p:grpSpPr>
          <a:xfrm>
            <a:off x="92799" y="6121415"/>
            <a:ext cx="12006401" cy="488034"/>
            <a:chOff x="133766" y="4944290"/>
            <a:chExt cx="12006401" cy="488034"/>
          </a:xfrm>
        </p:grpSpPr>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Arrow: Chevron 75">
              <a:extLst>
                <a:ext uri="{FF2B5EF4-FFF2-40B4-BE49-F238E27FC236}">
                  <a16:creationId xmlns:a16="http://schemas.microsoft.com/office/drawing/2014/main" id="{0A797DA2-54D0-4610-BCF0-F278B789966A}"/>
                </a:ext>
              </a:extLst>
            </p:cNvPr>
            <p:cNvSpPr/>
            <p:nvPr/>
          </p:nvSpPr>
          <p:spPr>
            <a:xfrm>
              <a:off x="6737721"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Arrow: Chevron 76">
              <a:extLst>
                <a:ext uri="{FF2B5EF4-FFF2-40B4-BE49-F238E27FC236}">
                  <a16:creationId xmlns:a16="http://schemas.microsoft.com/office/drawing/2014/main" id="{62203F9E-4E3D-401B-8CB2-E48F34303217}"/>
                </a:ext>
              </a:extLst>
            </p:cNvPr>
            <p:cNvSpPr/>
            <p:nvPr/>
          </p:nvSpPr>
          <p:spPr>
            <a:xfrm>
              <a:off x="5990860"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Arrow: Chevron 77">
              <a:extLst>
                <a:ext uri="{FF2B5EF4-FFF2-40B4-BE49-F238E27FC236}">
                  <a16:creationId xmlns:a16="http://schemas.microsoft.com/office/drawing/2014/main" id="{AED3B950-7185-413C-B65C-7A196E7876B2}"/>
                </a:ext>
              </a:extLst>
            </p:cNvPr>
            <p:cNvSpPr/>
            <p:nvPr/>
          </p:nvSpPr>
          <p:spPr>
            <a:xfrm>
              <a:off x="5243999"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Arrow: Chevron 78">
              <a:extLst>
                <a:ext uri="{FF2B5EF4-FFF2-40B4-BE49-F238E27FC236}">
                  <a16:creationId xmlns:a16="http://schemas.microsoft.com/office/drawing/2014/main" id="{9698511E-343A-48CF-858E-D905C7905D6E}"/>
                </a:ext>
              </a:extLst>
            </p:cNvPr>
            <p:cNvSpPr/>
            <p:nvPr/>
          </p:nvSpPr>
          <p:spPr>
            <a:xfrm>
              <a:off x="7484582"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Arrow: Chevron 81">
              <a:extLst>
                <a:ext uri="{FF2B5EF4-FFF2-40B4-BE49-F238E27FC236}">
                  <a16:creationId xmlns:a16="http://schemas.microsoft.com/office/drawing/2014/main" id="{47C2A9DD-8D80-419F-A0F3-074BB69D1315}"/>
                </a:ext>
              </a:extLst>
            </p:cNvPr>
            <p:cNvSpPr/>
            <p:nvPr/>
          </p:nvSpPr>
          <p:spPr>
            <a:xfrm>
              <a:off x="8231443"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Arrow: Chevron 83">
              <a:extLst>
                <a:ext uri="{FF2B5EF4-FFF2-40B4-BE49-F238E27FC236}">
                  <a16:creationId xmlns:a16="http://schemas.microsoft.com/office/drawing/2014/main" id="{4BCC4876-8D42-4C86-ACCE-08DCED5F0C27}"/>
                </a:ext>
              </a:extLst>
            </p:cNvPr>
            <p:cNvSpPr/>
            <p:nvPr/>
          </p:nvSpPr>
          <p:spPr>
            <a:xfrm>
              <a:off x="8978304" y="49461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Arrow: Chevron 84">
              <a:extLst>
                <a:ext uri="{FF2B5EF4-FFF2-40B4-BE49-F238E27FC236}">
                  <a16:creationId xmlns:a16="http://schemas.microsoft.com/office/drawing/2014/main" id="{D28D422E-3EFC-4C03-991B-EB7ABC389374}"/>
                </a:ext>
              </a:extLst>
            </p:cNvPr>
            <p:cNvSpPr/>
            <p:nvPr/>
          </p:nvSpPr>
          <p:spPr>
            <a:xfrm>
              <a:off x="3774584"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Arrow: Chevron 85">
              <a:extLst>
                <a:ext uri="{FF2B5EF4-FFF2-40B4-BE49-F238E27FC236}">
                  <a16:creationId xmlns:a16="http://schemas.microsoft.com/office/drawing/2014/main" id="{DE924E08-B4A3-4AAF-83BE-3D7754024E74}"/>
                </a:ext>
              </a:extLst>
            </p:cNvPr>
            <p:cNvSpPr/>
            <p:nvPr/>
          </p:nvSpPr>
          <p:spPr>
            <a:xfrm>
              <a:off x="4521445"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Arrow: Pentagon 86">
              <a:extLst>
                <a:ext uri="{FF2B5EF4-FFF2-40B4-BE49-F238E27FC236}">
                  <a16:creationId xmlns:a16="http://schemas.microsoft.com/office/drawing/2014/main" id="{C3A75A9D-C1FA-4F26-A40E-9888C0007691}"/>
                </a:ext>
              </a:extLst>
            </p:cNvPr>
            <p:cNvSpPr/>
            <p:nvPr/>
          </p:nvSpPr>
          <p:spPr>
            <a:xfrm>
              <a:off x="133766" y="4944290"/>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632</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Arrow: Chevron 87">
              <a:extLst>
                <a:ext uri="{FF2B5EF4-FFF2-40B4-BE49-F238E27FC236}">
                  <a16:creationId xmlns:a16="http://schemas.microsoft.com/office/drawing/2014/main" id="{BD101D37-9886-495C-A2D3-26443998456B}"/>
                </a:ext>
              </a:extLst>
            </p:cNvPr>
            <p:cNvSpPr/>
            <p:nvPr/>
          </p:nvSpPr>
          <p:spPr>
            <a:xfrm>
              <a:off x="822998"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Arrow: Chevron 89">
              <a:extLst>
                <a:ext uri="{FF2B5EF4-FFF2-40B4-BE49-F238E27FC236}">
                  <a16:creationId xmlns:a16="http://schemas.microsoft.com/office/drawing/2014/main" id="{166B18B1-C894-4CBA-B8B7-1B293035CEE5}"/>
                </a:ext>
              </a:extLst>
            </p:cNvPr>
            <p:cNvSpPr/>
            <p:nvPr/>
          </p:nvSpPr>
          <p:spPr>
            <a:xfrm>
              <a:off x="1569859"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Arrow: Chevron 92">
              <a:extLst>
                <a:ext uri="{FF2B5EF4-FFF2-40B4-BE49-F238E27FC236}">
                  <a16:creationId xmlns:a16="http://schemas.microsoft.com/office/drawing/2014/main" id="{3D2DE657-3860-4F7B-B5AB-87E98473D2EC}"/>
                </a:ext>
              </a:extLst>
            </p:cNvPr>
            <p:cNvSpPr/>
            <p:nvPr/>
          </p:nvSpPr>
          <p:spPr>
            <a:xfrm>
              <a:off x="2316720"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Arrow: Chevron 94">
              <a:extLst>
                <a:ext uri="{FF2B5EF4-FFF2-40B4-BE49-F238E27FC236}">
                  <a16:creationId xmlns:a16="http://schemas.microsoft.com/office/drawing/2014/main" id="{5610DAC6-0BD5-4D42-B206-E7B38749C620}"/>
                </a:ext>
              </a:extLst>
            </p:cNvPr>
            <p:cNvSpPr/>
            <p:nvPr/>
          </p:nvSpPr>
          <p:spPr>
            <a:xfrm>
              <a:off x="3063581" y="4944290"/>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7" name="Picture 96" descr="A picture containing drawing&#10;&#10;Description automatically generated">
            <a:extLst>
              <a:ext uri="{FF2B5EF4-FFF2-40B4-BE49-F238E27FC236}">
                <a16:creationId xmlns:a16="http://schemas.microsoft.com/office/drawing/2014/main" id="{3DA90B29-D0E2-7F47-9F75-146F94F60F3F}"/>
              </a:ext>
            </a:extLst>
          </p:cNvPr>
          <p:cNvPicPr>
            <a:picLocks noChangeAspect="1"/>
          </p:cNvPicPr>
          <p:nvPr/>
        </p:nvPicPr>
        <p:blipFill>
          <a:blip r:embed="rId3"/>
          <a:stretch>
            <a:fillRect/>
          </a:stretch>
        </p:blipFill>
        <p:spPr>
          <a:xfrm>
            <a:off x="11143562" y="116656"/>
            <a:ext cx="768890" cy="367910"/>
          </a:xfrm>
          <a:prstGeom prst="rect">
            <a:avLst/>
          </a:prstGeom>
        </p:spPr>
      </p:pic>
      <p:sp>
        <p:nvSpPr>
          <p:cNvPr id="72" name="TextBox 71">
            <a:extLst>
              <a:ext uri="{FF2B5EF4-FFF2-40B4-BE49-F238E27FC236}">
                <a16:creationId xmlns:a16="http://schemas.microsoft.com/office/drawing/2014/main" id="{4E763CCC-0AFE-E24A-A47A-A35B0E15C174}"/>
              </a:ext>
            </a:extLst>
          </p:cNvPr>
          <p:cNvSpPr txBox="1"/>
          <p:nvPr/>
        </p:nvSpPr>
        <p:spPr>
          <a:xfrm>
            <a:off x="142015" y="83963"/>
            <a:ext cx="61546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Sources for the ‘ISLAMIC TRADITIONS’ (SIN)</a:t>
            </a:r>
          </a:p>
        </p:txBody>
      </p:sp>
      <p:sp>
        <p:nvSpPr>
          <p:cNvPr id="80" name="TextBox 79">
            <a:extLst>
              <a:ext uri="{FF2B5EF4-FFF2-40B4-BE49-F238E27FC236}">
                <a16:creationId xmlns:a16="http://schemas.microsoft.com/office/drawing/2014/main" id="{38624945-23A8-422C-84C1-70E5D7914585}"/>
              </a:ext>
            </a:extLst>
          </p:cNvPr>
          <p:cNvSpPr txBox="1"/>
          <p:nvPr/>
        </p:nvSpPr>
        <p:spPr>
          <a:xfrm>
            <a:off x="7739684" y="1249865"/>
            <a:ext cx="2697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(d.833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98" name="TextBox 97">
            <a:extLst>
              <a:ext uri="{FF2B5EF4-FFF2-40B4-BE49-F238E27FC236}">
                <a16:creationId xmlns:a16="http://schemas.microsoft.com/office/drawing/2014/main" id="{2F80038A-D663-46E6-97C4-C726388CE0CA}"/>
              </a:ext>
            </a:extLst>
          </p:cNvPr>
          <p:cNvSpPr txBox="1"/>
          <p:nvPr/>
        </p:nvSpPr>
        <p:spPr>
          <a:xfrm>
            <a:off x="9149253" y="2442418"/>
            <a:ext cx="2359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(d.870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8F4F2A39-78D2-43A2-9621-3386C2CC365A}"/>
              </a:ext>
            </a:extLst>
          </p:cNvPr>
          <p:cNvSpPr txBox="1"/>
          <p:nvPr/>
        </p:nvSpPr>
        <p:spPr>
          <a:xfrm>
            <a:off x="11033595" y="4930073"/>
            <a:ext cx="182787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 Tabari</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 923 AD)</a:t>
            </a:r>
            <a:endParaRPr kumimoji="0" lang="en-GB" sz="1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cxnSp>
        <p:nvCxnSpPr>
          <p:cNvPr id="103" name="Straight Arrow Connector 102">
            <a:extLst>
              <a:ext uri="{FF2B5EF4-FFF2-40B4-BE49-F238E27FC236}">
                <a16:creationId xmlns:a16="http://schemas.microsoft.com/office/drawing/2014/main" id="{5FD6C9F4-D34E-4185-BFD0-4DB9016C52F3}"/>
              </a:ext>
            </a:extLst>
          </p:cNvPr>
          <p:cNvCxnSpPr>
            <a:cxnSpLocks/>
          </p:cNvCxnSpPr>
          <p:nvPr/>
        </p:nvCxnSpPr>
        <p:spPr>
          <a:xfrm>
            <a:off x="7880044" y="1619197"/>
            <a:ext cx="45113" cy="45022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5586FC5E-C481-42EA-BBA4-11FE2AC4C900}"/>
              </a:ext>
            </a:extLst>
          </p:cNvPr>
          <p:cNvCxnSpPr>
            <a:cxnSpLocks/>
          </p:cNvCxnSpPr>
          <p:nvPr/>
        </p:nvCxnSpPr>
        <p:spPr>
          <a:xfrm>
            <a:off x="9349712" y="2811750"/>
            <a:ext cx="32250" cy="33164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a:extLst>
              <a:ext uri="{FF2B5EF4-FFF2-40B4-BE49-F238E27FC236}">
                <a16:creationId xmlns:a16="http://schemas.microsoft.com/office/drawing/2014/main" id="{2FD833E7-1801-4F80-9C54-76FC8A9B1B5B}"/>
              </a:ext>
            </a:extLst>
          </p:cNvPr>
          <p:cNvCxnSpPr>
            <a:cxnSpLocks/>
          </p:cNvCxnSpPr>
          <p:nvPr/>
        </p:nvCxnSpPr>
        <p:spPr>
          <a:xfrm>
            <a:off x="10297101" y="3950043"/>
            <a:ext cx="32096" cy="21483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DB451839-6D7F-4880-82FE-64E35945285B}"/>
              </a:ext>
            </a:extLst>
          </p:cNvPr>
          <p:cNvSpPr txBox="1"/>
          <p:nvPr/>
        </p:nvSpPr>
        <p:spPr>
          <a:xfrm>
            <a:off x="9349712" y="2755567"/>
            <a:ext cx="2640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Sahih Muslim</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(d.875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106" name="Straight Arrow Connector 105">
            <a:extLst>
              <a:ext uri="{FF2B5EF4-FFF2-40B4-BE49-F238E27FC236}">
                <a16:creationId xmlns:a16="http://schemas.microsoft.com/office/drawing/2014/main" id="{43DCEAEE-1799-4B21-999E-D4DD10BE560A}"/>
              </a:ext>
            </a:extLst>
          </p:cNvPr>
          <p:cNvCxnSpPr>
            <a:cxnSpLocks/>
          </p:cNvCxnSpPr>
          <p:nvPr/>
        </p:nvCxnSpPr>
        <p:spPr>
          <a:xfrm>
            <a:off x="9471749" y="3076832"/>
            <a:ext cx="33349" cy="30513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4D810869-08DC-4A33-A9E8-5C0CE96D187D}"/>
              </a:ext>
            </a:extLst>
          </p:cNvPr>
          <p:cNvSpPr txBox="1"/>
          <p:nvPr/>
        </p:nvSpPr>
        <p:spPr>
          <a:xfrm>
            <a:off x="9994111" y="3623016"/>
            <a:ext cx="241775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Abu Dawud</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(d.899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109" name="Straight Arrow Connector 108">
            <a:extLst>
              <a:ext uri="{FF2B5EF4-FFF2-40B4-BE49-F238E27FC236}">
                <a16:creationId xmlns:a16="http://schemas.microsoft.com/office/drawing/2014/main" id="{C9DB4EDB-8547-4447-ADD2-56908930B53A}"/>
              </a:ext>
            </a:extLst>
          </p:cNvPr>
          <p:cNvCxnSpPr>
            <a:cxnSpLocks/>
          </p:cNvCxnSpPr>
          <p:nvPr/>
        </p:nvCxnSpPr>
        <p:spPr>
          <a:xfrm>
            <a:off x="11307796" y="5528603"/>
            <a:ext cx="0" cy="594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0CDB8C3D-9E49-43CF-BFF3-7BC7419A3010}"/>
              </a:ext>
            </a:extLst>
          </p:cNvPr>
          <p:cNvSpPr txBox="1"/>
          <p:nvPr/>
        </p:nvSpPr>
        <p:spPr>
          <a:xfrm>
            <a:off x="5207661" y="5173292"/>
            <a:ext cx="20124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600" b="1" i="0" u="sng" strike="noStrike" kern="1200" cap="none" spc="0" normalizeH="0" baseline="0" noProof="0" dirty="0" err="1">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Ishaq</a:t>
            </a:r>
            <a:r>
              <a:rPr kumimoji="0" lang="en-GB" sz="1600" b="1" i="0" u="none" strike="noStrike" kern="1200" cap="none" spc="0" normalizeH="0" baseline="0" noProof="0" dirty="0">
                <a:ln>
                  <a:noFill/>
                </a:ln>
                <a:solidFill>
                  <a:srgbClr val="92D050"/>
                </a:solidFill>
                <a:effectLst/>
                <a:uLnTx/>
                <a:uFillTx/>
                <a:latin typeface="Calibri" panose="020F0502020204030204" pitchFamily="34" charset="0"/>
                <a:ea typeface="Calibri" panose="020F0502020204030204" pitchFamily="34" charset="0"/>
                <a:cs typeface="Times New Roman" panose="02020603050405020304" pitchFamily="18" charset="0"/>
              </a:rPr>
              <a:t> (d. 765 AD)</a:t>
            </a:r>
            <a:endParaRPr kumimoji="0" lang="en-GB" sz="1600" b="1" i="0" u="none" strike="noStrike" kern="1200" cap="none" spc="0" normalizeH="0" baseline="0" noProof="0" dirty="0">
              <a:ln>
                <a:noFill/>
              </a:ln>
              <a:solidFill>
                <a:srgbClr val="92D050"/>
              </a:solidFill>
              <a:effectLst/>
              <a:uLnTx/>
              <a:uFillTx/>
              <a:latin typeface="Calibri" panose="020F0502020204030204"/>
            </a:endParaRPr>
          </a:p>
        </p:txBody>
      </p:sp>
      <p:cxnSp>
        <p:nvCxnSpPr>
          <p:cNvPr id="111" name="Straight Arrow Connector 110">
            <a:extLst>
              <a:ext uri="{FF2B5EF4-FFF2-40B4-BE49-F238E27FC236}">
                <a16:creationId xmlns:a16="http://schemas.microsoft.com/office/drawing/2014/main" id="{08806257-7487-4F22-9346-EAA82B62BD22}"/>
              </a:ext>
            </a:extLst>
          </p:cNvPr>
          <p:cNvCxnSpPr>
            <a:cxnSpLocks/>
          </p:cNvCxnSpPr>
          <p:nvPr/>
        </p:nvCxnSpPr>
        <p:spPr>
          <a:xfrm>
            <a:off x="5558685" y="5528603"/>
            <a:ext cx="1607" cy="505741"/>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3952CAF-5427-47BA-B4C0-A0E80D01153A}"/>
              </a:ext>
            </a:extLst>
          </p:cNvPr>
          <p:cNvSpPr txBox="1"/>
          <p:nvPr/>
        </p:nvSpPr>
        <p:spPr>
          <a:xfrm>
            <a:off x="7904349" y="1641116"/>
            <a:ext cx="23617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Al </a:t>
            </a:r>
            <a:r>
              <a:rPr kumimoji="0" lang="en-GB" sz="1800" b="1" i="0" u="sng" strike="noStrike" kern="1200" cap="none" spc="0" normalizeH="0" baseline="0" noProof="0" dirty="0" err="1">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Waqidi</a:t>
            </a: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(d.835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114" name="Straight Arrow Connector 113">
            <a:extLst>
              <a:ext uri="{FF2B5EF4-FFF2-40B4-BE49-F238E27FC236}">
                <a16:creationId xmlns:a16="http://schemas.microsoft.com/office/drawing/2014/main" id="{24ADA8E2-3D1D-4899-9075-93710613A127}"/>
              </a:ext>
            </a:extLst>
          </p:cNvPr>
          <p:cNvCxnSpPr>
            <a:cxnSpLocks/>
          </p:cNvCxnSpPr>
          <p:nvPr/>
        </p:nvCxnSpPr>
        <p:spPr>
          <a:xfrm>
            <a:off x="7993290" y="1982004"/>
            <a:ext cx="30911" cy="4139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TextBox 144">
            <a:extLst>
              <a:ext uri="{FF2B5EF4-FFF2-40B4-BE49-F238E27FC236}">
                <a16:creationId xmlns:a16="http://schemas.microsoft.com/office/drawing/2014/main" id="{4BB90BC8-CBE4-469B-BF8F-AFC0110EE60F}"/>
              </a:ext>
            </a:extLst>
          </p:cNvPr>
          <p:cNvSpPr txBox="1"/>
          <p:nvPr/>
        </p:nvSpPr>
        <p:spPr>
          <a:xfrm>
            <a:off x="4080685" y="3761715"/>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201</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146" name="Straight Arrow Connector 145">
            <a:extLst>
              <a:ext uri="{FF2B5EF4-FFF2-40B4-BE49-F238E27FC236}">
                <a16:creationId xmlns:a16="http://schemas.microsoft.com/office/drawing/2014/main" id="{84B784C6-F110-4565-9AF0-0166B1024C8E}"/>
              </a:ext>
            </a:extLst>
          </p:cNvPr>
          <p:cNvCxnSpPr>
            <a:cxnSpLocks/>
          </p:cNvCxnSpPr>
          <p:nvPr/>
        </p:nvCxnSpPr>
        <p:spPr>
          <a:xfrm flipH="1" flipV="1">
            <a:off x="568334" y="3878258"/>
            <a:ext cx="3459533" cy="9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35966BC7-0071-4026-A107-047ED261B483}"/>
              </a:ext>
            </a:extLst>
          </p:cNvPr>
          <p:cNvCxnSpPr>
            <a:cxnSpLocks/>
          </p:cNvCxnSpPr>
          <p:nvPr/>
        </p:nvCxnSpPr>
        <p:spPr>
          <a:xfrm>
            <a:off x="4878793" y="3870306"/>
            <a:ext cx="297880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B1155D3-E4BB-4257-BB12-1F318052460B}"/>
              </a:ext>
            </a:extLst>
          </p:cNvPr>
          <p:cNvSpPr txBox="1"/>
          <p:nvPr/>
        </p:nvSpPr>
        <p:spPr>
          <a:xfrm>
            <a:off x="9599214" y="3050570"/>
            <a:ext cx="25052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At-</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Tirmidhi</a:t>
            </a: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(d.884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3" name="Straight Arrow Connector 42">
            <a:extLst>
              <a:ext uri="{FF2B5EF4-FFF2-40B4-BE49-F238E27FC236}">
                <a16:creationId xmlns:a16="http://schemas.microsoft.com/office/drawing/2014/main" id="{6A93AB0A-25A1-4AF3-9C01-0C3E18FAF9F7}"/>
              </a:ext>
            </a:extLst>
          </p:cNvPr>
          <p:cNvCxnSpPr>
            <a:cxnSpLocks/>
          </p:cNvCxnSpPr>
          <p:nvPr/>
        </p:nvCxnSpPr>
        <p:spPr>
          <a:xfrm>
            <a:off x="9815384" y="3429000"/>
            <a:ext cx="44863" cy="2669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01D702B-9713-4AB9-A861-EBAA2CC38F44}"/>
              </a:ext>
            </a:extLst>
          </p:cNvPr>
          <p:cNvSpPr txBox="1"/>
          <p:nvPr/>
        </p:nvSpPr>
        <p:spPr>
          <a:xfrm>
            <a:off x="10279920" y="3895256"/>
            <a:ext cx="222507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An-</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Nisa’i</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(d.915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47" name="Straight Arrow Connector 46">
            <a:extLst>
              <a:ext uri="{FF2B5EF4-FFF2-40B4-BE49-F238E27FC236}">
                <a16:creationId xmlns:a16="http://schemas.microsoft.com/office/drawing/2014/main" id="{93A33A83-CE3D-4345-8EEC-16858B32A35D}"/>
              </a:ext>
            </a:extLst>
          </p:cNvPr>
          <p:cNvCxnSpPr>
            <a:cxnSpLocks/>
          </p:cNvCxnSpPr>
          <p:nvPr/>
        </p:nvCxnSpPr>
        <p:spPr>
          <a:xfrm>
            <a:off x="10931611" y="4257905"/>
            <a:ext cx="29182" cy="1840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9A9D325C-2BF8-49A5-9BF7-04F3E901E085}"/>
              </a:ext>
            </a:extLst>
          </p:cNvPr>
          <p:cNvSpPr txBox="1"/>
          <p:nvPr/>
        </p:nvSpPr>
        <p:spPr>
          <a:xfrm>
            <a:off x="9885644" y="3316348"/>
            <a:ext cx="23311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Ibn </a:t>
            </a:r>
            <a:r>
              <a:rPr kumimoji="0" lang="en-GB" sz="1800" b="1" i="0" u="sng" strike="noStrike" kern="1200" cap="none" spc="0" normalizeH="0" baseline="0" noProof="0" dirty="0" err="1">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Majah</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(d.887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cxnSp>
        <p:nvCxnSpPr>
          <p:cNvPr id="57" name="Straight Arrow Connector 56">
            <a:extLst>
              <a:ext uri="{FF2B5EF4-FFF2-40B4-BE49-F238E27FC236}">
                <a16:creationId xmlns:a16="http://schemas.microsoft.com/office/drawing/2014/main" id="{F71371A1-F2F0-4FA6-A2B3-798BC397E6DF}"/>
              </a:ext>
            </a:extLst>
          </p:cNvPr>
          <p:cNvCxnSpPr>
            <a:cxnSpLocks/>
          </p:cNvCxnSpPr>
          <p:nvPr/>
        </p:nvCxnSpPr>
        <p:spPr>
          <a:xfrm>
            <a:off x="10039011" y="3685680"/>
            <a:ext cx="32096" cy="2412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7705E131-62EE-4A03-AA68-87455E895D38}"/>
              </a:ext>
            </a:extLst>
          </p:cNvPr>
          <p:cNvSpPr txBox="1"/>
          <p:nvPr/>
        </p:nvSpPr>
        <p:spPr>
          <a:xfrm>
            <a:off x="151221" y="631714"/>
            <a:ext cx="31534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a:t>
            </a:r>
            <a:r>
              <a:rPr kumimoji="0" lang="en-US" sz="1800" b="0" i="0" u="none" strike="noStrike" kern="1200" cap="none" spc="0" normalizeH="0" baseline="0" noProof="0" dirty="0">
                <a:ln>
                  <a:noFill/>
                </a:ln>
                <a:solidFill>
                  <a:srgbClr val="00B050"/>
                </a:solidFill>
                <a:effectLst/>
                <a:uLnTx/>
                <a:uFillTx/>
                <a:latin typeface="Calibri" panose="020F0502020204030204"/>
                <a:ea typeface="+mn-ea"/>
                <a:cs typeface="+mn-cs"/>
              </a:rPr>
              <a:t> = Biography of Muhammad</a:t>
            </a:r>
            <a:endParaRPr kumimoji="0" lang="en-GB" sz="18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D28CC9B-A143-418B-A026-6BB037B09201}"/>
              </a:ext>
            </a:extLst>
          </p:cNvPr>
          <p:cNvSpPr txBox="1"/>
          <p:nvPr/>
        </p:nvSpPr>
        <p:spPr>
          <a:xfrm>
            <a:off x="151221" y="968780"/>
            <a:ext cx="31747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 </a:t>
            </a:r>
            <a:r>
              <a:rPr kumimoji="0" lang="en-US" sz="1800" b="0" i="0" u="none" strike="noStrike" kern="1200" cap="none" spc="0" normalizeH="0" baseline="0" noProof="0" dirty="0">
                <a:ln>
                  <a:noFill/>
                </a:ln>
                <a:solidFill>
                  <a:srgbClr val="0070C0"/>
                </a:solidFill>
                <a:effectLst/>
                <a:uLnTx/>
                <a:uFillTx/>
                <a:latin typeface="Calibri" panose="020F0502020204030204"/>
                <a:ea typeface="+mn-ea"/>
                <a:cs typeface="+mn-cs"/>
              </a:rPr>
              <a:t>= Sayings of Muhammad</a:t>
            </a:r>
            <a:endParaRPr kumimoji="0" lang="en-GB" sz="1800" b="0"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B157DE07-99CE-4E21-9B73-211DA717A74D}"/>
              </a:ext>
            </a:extLst>
          </p:cNvPr>
          <p:cNvSpPr txBox="1"/>
          <p:nvPr/>
        </p:nvSpPr>
        <p:spPr>
          <a:xfrm>
            <a:off x="151221" y="1324020"/>
            <a:ext cx="36776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Tafsir</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 Commentaries on the Qur’an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Tarikh</a:t>
            </a:r>
            <a:r>
              <a:rPr kumimoji="0" lang="en-US"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 Histories of Mankind</a:t>
            </a:r>
            <a:endParaRPr kumimoji="0" lang="en-GB" sz="18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17750B05-E28C-4398-86E8-A8C95703556F}"/>
              </a:ext>
            </a:extLst>
          </p:cNvPr>
          <p:cNvSpPr txBox="1"/>
          <p:nvPr/>
        </p:nvSpPr>
        <p:spPr>
          <a:xfrm>
            <a:off x="4383061" y="4162185"/>
            <a:ext cx="1061476"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Abbasids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(749 AD)</a:t>
            </a: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0" name="Straight Arrow Connector 59">
            <a:extLst>
              <a:ext uri="{FF2B5EF4-FFF2-40B4-BE49-F238E27FC236}">
                <a16:creationId xmlns:a16="http://schemas.microsoft.com/office/drawing/2014/main" id="{0102A155-B312-4573-86D2-E9F5BEDCF7F3}"/>
              </a:ext>
            </a:extLst>
          </p:cNvPr>
          <p:cNvCxnSpPr>
            <a:cxnSpLocks/>
          </p:cNvCxnSpPr>
          <p:nvPr/>
        </p:nvCxnSpPr>
        <p:spPr>
          <a:xfrm>
            <a:off x="4789943" y="4814957"/>
            <a:ext cx="0" cy="128342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015C956F-F83E-4E09-8890-E592B6971436}"/>
              </a:ext>
            </a:extLst>
          </p:cNvPr>
          <p:cNvSpPr txBox="1"/>
          <p:nvPr/>
        </p:nvSpPr>
        <p:spPr>
          <a:xfrm>
            <a:off x="6166048" y="4877679"/>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84</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61" name="Straight Arrow Connector 60">
            <a:extLst>
              <a:ext uri="{FF2B5EF4-FFF2-40B4-BE49-F238E27FC236}">
                <a16:creationId xmlns:a16="http://schemas.microsoft.com/office/drawing/2014/main" id="{8E44BDFE-9924-44A2-AB20-EEAF6CD65FF1}"/>
              </a:ext>
            </a:extLst>
          </p:cNvPr>
          <p:cNvCxnSpPr>
            <a:cxnSpLocks/>
          </p:cNvCxnSpPr>
          <p:nvPr/>
        </p:nvCxnSpPr>
        <p:spPr>
          <a:xfrm flipH="1" flipV="1">
            <a:off x="4814619" y="4993111"/>
            <a:ext cx="1317541" cy="76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9D15E16-DFCF-4EBA-87B7-92DC026AC09D}"/>
              </a:ext>
            </a:extLst>
          </p:cNvPr>
          <p:cNvCxnSpPr>
            <a:cxnSpLocks/>
          </p:cNvCxnSpPr>
          <p:nvPr/>
        </p:nvCxnSpPr>
        <p:spPr>
          <a:xfrm flipV="1">
            <a:off x="6894894" y="4993111"/>
            <a:ext cx="979933" cy="768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511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Map&#10;&#10;Description automatically generated">
            <a:extLst>
              <a:ext uri="{FF2B5EF4-FFF2-40B4-BE49-F238E27FC236}">
                <a16:creationId xmlns:a16="http://schemas.microsoft.com/office/drawing/2014/main" id="{22FB44F5-F31F-438B-AE60-B59F2413DEEE}"/>
              </a:ext>
            </a:extLst>
          </p:cNvPr>
          <p:cNvPicPr>
            <a:picLocks noChangeAspect="1"/>
          </p:cNvPicPr>
          <p:nvPr/>
        </p:nvPicPr>
        <p:blipFill>
          <a:blip r:embed="rId2"/>
          <a:stretch>
            <a:fillRect/>
          </a:stretch>
        </p:blipFill>
        <p:spPr>
          <a:xfrm>
            <a:off x="5146937" y="63216"/>
            <a:ext cx="6903048" cy="4702030"/>
          </a:xfrm>
          <a:prstGeom prst="rect">
            <a:avLst/>
          </a:prstGeom>
        </p:spPr>
      </p:pic>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632</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850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870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890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910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930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A picture containing drawing&#10;&#10;Description automatically generated">
            <a:extLst>
              <a:ext uri="{FF2B5EF4-FFF2-40B4-BE49-F238E27FC236}">
                <a16:creationId xmlns:a16="http://schemas.microsoft.com/office/drawing/2014/main" id="{75436B83-0AA6-3E4D-9EC4-29B180CC4469}"/>
              </a:ext>
            </a:extLst>
          </p:cNvPr>
          <p:cNvPicPr>
            <a:picLocks noChangeAspect="1"/>
          </p:cNvPicPr>
          <p:nvPr/>
        </p:nvPicPr>
        <p:blipFill>
          <a:blip r:embed="rId3"/>
          <a:stretch>
            <a:fillRect/>
          </a:stretch>
        </p:blipFill>
        <p:spPr>
          <a:xfrm>
            <a:off x="10717929" y="6053099"/>
            <a:ext cx="1350759" cy="646331"/>
          </a:xfrm>
          <a:prstGeom prst="rect">
            <a:avLst/>
          </a:prstGeom>
        </p:spPr>
      </p:pic>
      <p:sp>
        <p:nvSpPr>
          <p:cNvPr id="39" name="TextBox 38">
            <a:extLst>
              <a:ext uri="{FF2B5EF4-FFF2-40B4-BE49-F238E27FC236}">
                <a16:creationId xmlns:a16="http://schemas.microsoft.com/office/drawing/2014/main" id="{6F27A0EF-B601-45C7-AE65-51EE197AC85D}"/>
              </a:ext>
            </a:extLst>
          </p:cNvPr>
          <p:cNvSpPr txBox="1"/>
          <p:nvPr/>
        </p:nvSpPr>
        <p:spPr>
          <a:xfrm>
            <a:off x="142015" y="83963"/>
            <a:ext cx="50450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The problem of a Northern Hegemony</a:t>
            </a:r>
          </a:p>
        </p:txBody>
      </p:sp>
      <p:sp>
        <p:nvSpPr>
          <p:cNvPr id="16" name="Arrow: Right 15">
            <a:extLst>
              <a:ext uri="{FF2B5EF4-FFF2-40B4-BE49-F238E27FC236}">
                <a16:creationId xmlns:a16="http://schemas.microsoft.com/office/drawing/2014/main" id="{AD6FF088-DC4B-404F-95A5-0F55A69699A7}"/>
              </a:ext>
            </a:extLst>
          </p:cNvPr>
          <p:cNvSpPr/>
          <p:nvPr/>
        </p:nvSpPr>
        <p:spPr>
          <a:xfrm rot="20625381">
            <a:off x="8357999" y="1919214"/>
            <a:ext cx="589033"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98A1C2B5-E826-4D60-97AA-41EC525396D1}"/>
              </a:ext>
            </a:extLst>
          </p:cNvPr>
          <p:cNvSpPr/>
          <p:nvPr/>
        </p:nvSpPr>
        <p:spPr>
          <a:xfrm rot="20206480">
            <a:off x="8287088" y="1633813"/>
            <a:ext cx="1620879"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Donut 6">
            <a:extLst>
              <a:ext uri="{FF2B5EF4-FFF2-40B4-BE49-F238E27FC236}">
                <a16:creationId xmlns:a16="http://schemas.microsoft.com/office/drawing/2014/main" id="{AF090BAB-E37E-4D86-8E7E-B07F54D90971}"/>
              </a:ext>
            </a:extLst>
          </p:cNvPr>
          <p:cNvSpPr/>
          <p:nvPr/>
        </p:nvSpPr>
        <p:spPr>
          <a:xfrm>
            <a:off x="9899587" y="1186714"/>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0" name="Donut 6">
            <a:extLst>
              <a:ext uri="{FF2B5EF4-FFF2-40B4-BE49-F238E27FC236}">
                <a16:creationId xmlns:a16="http://schemas.microsoft.com/office/drawing/2014/main" id="{5DA5753C-B6BD-493B-B26C-C7EE2E281A93}"/>
              </a:ext>
            </a:extLst>
          </p:cNvPr>
          <p:cNvSpPr/>
          <p:nvPr/>
        </p:nvSpPr>
        <p:spPr>
          <a:xfrm>
            <a:off x="8119404" y="1936257"/>
            <a:ext cx="213356" cy="213998"/>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6" name="Donut 6">
            <a:extLst>
              <a:ext uri="{FF2B5EF4-FFF2-40B4-BE49-F238E27FC236}">
                <a16:creationId xmlns:a16="http://schemas.microsoft.com/office/drawing/2014/main" id="{5B746A97-B130-4DAF-9821-5DF595BC7F76}"/>
              </a:ext>
            </a:extLst>
          </p:cNvPr>
          <p:cNvSpPr/>
          <p:nvPr/>
        </p:nvSpPr>
        <p:spPr>
          <a:xfrm>
            <a:off x="9002928" y="1712805"/>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3C2B0C29-32C4-4DFE-A4D0-21625A899FCF}"/>
              </a:ext>
            </a:extLst>
          </p:cNvPr>
          <p:cNvSpPr txBox="1"/>
          <p:nvPr/>
        </p:nvSpPr>
        <p:spPr>
          <a:xfrm>
            <a:off x="9724872" y="833676"/>
            <a:ext cx="138808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Bukhara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13C62F6-E850-4C7C-A176-CEFC6184E7F7}"/>
              </a:ext>
            </a:extLst>
          </p:cNvPr>
          <p:cNvSpPr txBox="1"/>
          <p:nvPr/>
        </p:nvSpPr>
        <p:spPr>
          <a:xfrm>
            <a:off x="9199952" y="1625759"/>
            <a:ext cx="11891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Tabaristan</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TextBox 68">
            <a:extLst>
              <a:ext uri="{FF2B5EF4-FFF2-40B4-BE49-F238E27FC236}">
                <a16:creationId xmlns:a16="http://schemas.microsoft.com/office/drawing/2014/main" id="{04E1E6C0-A176-487C-9C43-A660EEDFCF20}"/>
              </a:ext>
            </a:extLst>
          </p:cNvPr>
          <p:cNvSpPr txBox="1"/>
          <p:nvPr/>
        </p:nvSpPr>
        <p:spPr>
          <a:xfrm>
            <a:off x="7372839" y="1671159"/>
            <a:ext cx="10256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Baghdad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Donut 6">
            <a:extLst>
              <a:ext uri="{FF2B5EF4-FFF2-40B4-BE49-F238E27FC236}">
                <a16:creationId xmlns:a16="http://schemas.microsoft.com/office/drawing/2014/main" id="{8836652B-9F7A-49E5-90EC-F676C3332A8E}"/>
              </a:ext>
            </a:extLst>
          </p:cNvPr>
          <p:cNvSpPr/>
          <p:nvPr/>
        </p:nvSpPr>
        <p:spPr>
          <a:xfrm>
            <a:off x="7719557" y="3100341"/>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81554C6A-1D2A-42B3-9181-055ABCC98821}"/>
              </a:ext>
            </a:extLst>
          </p:cNvPr>
          <p:cNvSpPr txBox="1"/>
          <p:nvPr/>
        </p:nvSpPr>
        <p:spPr>
          <a:xfrm>
            <a:off x="6947147" y="3019995"/>
            <a:ext cx="8337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Mecca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6C5B60F4-EFD5-4A4B-9491-C6257BBCD570}"/>
              </a:ext>
            </a:extLst>
          </p:cNvPr>
          <p:cNvSpPr txBox="1"/>
          <p:nvPr/>
        </p:nvSpPr>
        <p:spPr>
          <a:xfrm>
            <a:off x="6854230" y="2683569"/>
            <a:ext cx="9266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Medina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Donut 6">
            <a:extLst>
              <a:ext uri="{FF2B5EF4-FFF2-40B4-BE49-F238E27FC236}">
                <a16:creationId xmlns:a16="http://schemas.microsoft.com/office/drawing/2014/main" id="{99D4F351-7D77-4699-86F5-3D0181E4FB91}"/>
              </a:ext>
            </a:extLst>
          </p:cNvPr>
          <p:cNvSpPr/>
          <p:nvPr/>
        </p:nvSpPr>
        <p:spPr>
          <a:xfrm>
            <a:off x="7719557" y="2798665"/>
            <a:ext cx="213356" cy="187126"/>
          </a:xfrm>
          <a:prstGeom prst="don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87" name="Donut 6">
            <a:extLst>
              <a:ext uri="{FF2B5EF4-FFF2-40B4-BE49-F238E27FC236}">
                <a16:creationId xmlns:a16="http://schemas.microsoft.com/office/drawing/2014/main" id="{CEDCCDEB-FD2D-446B-AFE6-E184745CE4C4}"/>
              </a:ext>
            </a:extLst>
          </p:cNvPr>
          <p:cNvSpPr/>
          <p:nvPr/>
        </p:nvSpPr>
        <p:spPr>
          <a:xfrm>
            <a:off x="8491783" y="2286225"/>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246BB414-B883-4FF4-9FE7-FB6B9D8E0D66}"/>
              </a:ext>
            </a:extLst>
          </p:cNvPr>
          <p:cNvSpPr txBox="1"/>
          <p:nvPr/>
        </p:nvSpPr>
        <p:spPr>
          <a:xfrm>
            <a:off x="8657996" y="2203257"/>
            <a:ext cx="7876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Basra</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Arrow: Right 88">
            <a:extLst>
              <a:ext uri="{FF2B5EF4-FFF2-40B4-BE49-F238E27FC236}">
                <a16:creationId xmlns:a16="http://schemas.microsoft.com/office/drawing/2014/main" id="{AF5A4D28-15A0-426C-824E-433B639EE06D}"/>
              </a:ext>
            </a:extLst>
          </p:cNvPr>
          <p:cNvSpPr/>
          <p:nvPr/>
        </p:nvSpPr>
        <p:spPr>
          <a:xfrm rot="2957702">
            <a:off x="8267363" y="2215357"/>
            <a:ext cx="271980"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0" name="Donut 6">
            <a:extLst>
              <a:ext uri="{FF2B5EF4-FFF2-40B4-BE49-F238E27FC236}">
                <a16:creationId xmlns:a16="http://schemas.microsoft.com/office/drawing/2014/main" id="{AE858452-5F0C-45BF-A349-63CD7770F676}"/>
              </a:ext>
            </a:extLst>
          </p:cNvPr>
          <p:cNvSpPr/>
          <p:nvPr/>
        </p:nvSpPr>
        <p:spPr>
          <a:xfrm>
            <a:off x="6957310" y="2226209"/>
            <a:ext cx="213356" cy="187126"/>
          </a:xfrm>
          <a:prstGeom prst="don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LeftDown"/>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9050">
                <a:solidFill>
                  <a:prstClr val="black"/>
                </a:solidFill>
              </a:ln>
              <a:solidFill>
                <a:srgbClr val="FF0000"/>
              </a:solidFill>
              <a:effectLst/>
              <a:highlight>
                <a:srgbClr val="FF0000"/>
              </a:highligh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2214D983-F54C-410F-8624-6CE8A689EBFE}"/>
              </a:ext>
            </a:extLst>
          </p:cNvPr>
          <p:cNvSpPr txBox="1"/>
          <p:nvPr/>
        </p:nvSpPr>
        <p:spPr>
          <a:xfrm>
            <a:off x="6344732" y="2032512"/>
            <a:ext cx="7066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Cairo</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Arrow: Right 91">
            <a:extLst>
              <a:ext uri="{FF2B5EF4-FFF2-40B4-BE49-F238E27FC236}">
                <a16:creationId xmlns:a16="http://schemas.microsoft.com/office/drawing/2014/main" id="{34CACD15-C344-4DA9-9449-3ECF307776BC}"/>
              </a:ext>
            </a:extLst>
          </p:cNvPr>
          <p:cNvSpPr/>
          <p:nvPr/>
        </p:nvSpPr>
        <p:spPr>
          <a:xfrm rot="9900836" flipV="1">
            <a:off x="7200566" y="2160537"/>
            <a:ext cx="888762" cy="45719"/>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3" name="TextBox 92">
            <a:extLst>
              <a:ext uri="{FF2B5EF4-FFF2-40B4-BE49-F238E27FC236}">
                <a16:creationId xmlns:a16="http://schemas.microsoft.com/office/drawing/2014/main" id="{67699A7C-8DB8-4D04-8CEB-E1D914631DBC}"/>
              </a:ext>
            </a:extLst>
          </p:cNvPr>
          <p:cNvSpPr txBox="1"/>
          <p:nvPr/>
        </p:nvSpPr>
        <p:spPr>
          <a:xfrm>
            <a:off x="128249" y="849976"/>
            <a:ext cx="460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 Islamic Traditions say everything happened in Mecca and Medina (the Hejaz)</a:t>
            </a:r>
          </a:p>
        </p:txBody>
      </p:sp>
      <p:sp>
        <p:nvSpPr>
          <p:cNvPr id="94" name="TextBox 93">
            <a:extLst>
              <a:ext uri="{FF2B5EF4-FFF2-40B4-BE49-F238E27FC236}">
                <a16:creationId xmlns:a16="http://schemas.microsoft.com/office/drawing/2014/main" id="{0AF4D4B6-287C-484D-BE83-C3B17CBBCBBD}"/>
              </a:ext>
            </a:extLst>
          </p:cNvPr>
          <p:cNvSpPr txBox="1"/>
          <p:nvPr/>
        </p:nvSpPr>
        <p:spPr>
          <a:xfrm>
            <a:off x="95098" y="3099263"/>
            <a:ext cx="460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Furthermore, all of the writers of the Traditions worked in the 9</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and 10</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centuries</a:t>
            </a:r>
          </a:p>
        </p:txBody>
      </p:sp>
      <p:sp>
        <p:nvSpPr>
          <p:cNvPr id="49" name="TextBox 48">
            <a:extLst>
              <a:ext uri="{FF2B5EF4-FFF2-40B4-BE49-F238E27FC236}">
                <a16:creationId xmlns:a16="http://schemas.microsoft.com/office/drawing/2014/main" id="{418356F9-03C3-48BC-9B24-458B7C5ADEB2}"/>
              </a:ext>
            </a:extLst>
          </p:cNvPr>
          <p:cNvSpPr txBox="1"/>
          <p:nvPr/>
        </p:nvSpPr>
        <p:spPr>
          <a:xfrm>
            <a:off x="123034" y="2376722"/>
            <a:ext cx="4964543"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NOTE: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All of these northern areas are where the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Abbasids</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originated from</a:t>
            </a:r>
          </a:p>
        </p:txBody>
      </p:sp>
      <p:sp>
        <p:nvSpPr>
          <p:cNvPr id="6" name="TextBox 5">
            <a:extLst>
              <a:ext uri="{FF2B5EF4-FFF2-40B4-BE49-F238E27FC236}">
                <a16:creationId xmlns:a16="http://schemas.microsoft.com/office/drawing/2014/main" id="{F4B073EA-9BA9-4EB4-B2F6-09BF64776F5C}"/>
              </a:ext>
            </a:extLst>
          </p:cNvPr>
          <p:cNvSpPr txBox="1"/>
          <p:nvPr/>
        </p:nvSpPr>
        <p:spPr>
          <a:xfrm>
            <a:off x="130432" y="1658305"/>
            <a:ext cx="46054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Yet, all of the writers of the Traditions worked in Baghdad, which is 1,120 mi. too far north</a:t>
            </a:r>
          </a:p>
        </p:txBody>
      </p:sp>
      <p:sp>
        <p:nvSpPr>
          <p:cNvPr id="7" name="TextBox 6">
            <a:extLst>
              <a:ext uri="{FF2B5EF4-FFF2-40B4-BE49-F238E27FC236}">
                <a16:creationId xmlns:a16="http://schemas.microsoft.com/office/drawing/2014/main" id="{BDCBBEE9-40D2-47CB-8B79-6C9F4CF51DCC}"/>
              </a:ext>
            </a:extLst>
          </p:cNvPr>
          <p:cNvSpPr txBox="1"/>
          <p:nvPr/>
        </p:nvSpPr>
        <p:spPr>
          <a:xfrm>
            <a:off x="8173876" y="5961040"/>
            <a:ext cx="235988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Al Bukhari</a:t>
            </a:r>
            <a:r>
              <a:rPr kumimoji="0" lang="en-GB" sz="18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rPr>
              <a:t>(d.870 AD)</a:t>
            </a:r>
            <a:endParaRPr kumimoji="0" lang="en-GB" sz="16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EE8A1DD-5518-463D-B570-32B66D6DEB1F}"/>
              </a:ext>
            </a:extLst>
          </p:cNvPr>
          <p:cNvSpPr txBox="1"/>
          <p:nvPr/>
        </p:nvSpPr>
        <p:spPr>
          <a:xfrm>
            <a:off x="5979876" y="6325932"/>
            <a:ext cx="26975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Ibn Hisham</a:t>
            </a:r>
            <a:r>
              <a:rPr kumimoji="0" lang="en-GB"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GB" sz="16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Times New Roman" panose="02020603050405020304" pitchFamily="18" charset="0"/>
              </a:rPr>
              <a:t>(d.833 AD)</a:t>
            </a:r>
            <a:endParaRPr kumimoji="0" lang="en-GB" sz="16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10B604-830C-4D6E-9F33-EFBD7E69B7D2}"/>
              </a:ext>
            </a:extLst>
          </p:cNvPr>
          <p:cNvSpPr txBox="1"/>
          <p:nvPr/>
        </p:nvSpPr>
        <p:spPr>
          <a:xfrm>
            <a:off x="10461324" y="5716547"/>
            <a:ext cx="182787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 Tabari</a:t>
            </a:r>
            <a:r>
              <a:rPr kumimoji="0" lang="en-GB" sz="18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(d. 923 AD)</a:t>
            </a:r>
            <a:endParaRPr kumimoji="0" lang="en-GB" sz="16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endParaRPr>
          </a:p>
        </p:txBody>
      </p:sp>
      <p:cxnSp>
        <p:nvCxnSpPr>
          <p:cNvPr id="54" name="Straight Arrow Connector 53">
            <a:extLst>
              <a:ext uri="{FF2B5EF4-FFF2-40B4-BE49-F238E27FC236}">
                <a16:creationId xmlns:a16="http://schemas.microsoft.com/office/drawing/2014/main" id="{E4D706BC-299F-4152-A3AE-95A202F17141}"/>
              </a:ext>
            </a:extLst>
          </p:cNvPr>
          <p:cNvCxnSpPr>
            <a:cxnSpLocks/>
          </p:cNvCxnSpPr>
          <p:nvPr/>
        </p:nvCxnSpPr>
        <p:spPr>
          <a:xfrm flipV="1">
            <a:off x="11307796" y="5528603"/>
            <a:ext cx="0" cy="235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25252F9A-1219-4582-8125-3E3198779B69}"/>
              </a:ext>
            </a:extLst>
          </p:cNvPr>
          <p:cNvCxnSpPr>
            <a:cxnSpLocks/>
          </p:cNvCxnSpPr>
          <p:nvPr/>
        </p:nvCxnSpPr>
        <p:spPr>
          <a:xfrm flipV="1">
            <a:off x="9497173" y="5481397"/>
            <a:ext cx="0" cy="479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DBEE6D96-A95B-4C31-8176-67C0F48CFA0E}"/>
              </a:ext>
            </a:extLst>
          </p:cNvPr>
          <p:cNvCxnSpPr>
            <a:cxnSpLocks/>
          </p:cNvCxnSpPr>
          <p:nvPr/>
        </p:nvCxnSpPr>
        <p:spPr>
          <a:xfrm flipV="1">
            <a:off x="7951924" y="5481453"/>
            <a:ext cx="0" cy="8948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F58331C-AE48-4494-A51F-853183517A63}"/>
              </a:ext>
            </a:extLst>
          </p:cNvPr>
          <p:cNvSpPr txBox="1"/>
          <p:nvPr/>
        </p:nvSpPr>
        <p:spPr>
          <a:xfrm>
            <a:off x="128249" y="3841698"/>
            <a:ext cx="495077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CONCLUSION: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They all wrote their material hundreds of miles too far away, and hundreds of years too late!</a:t>
            </a:r>
          </a:p>
        </p:txBody>
      </p:sp>
      <p:sp>
        <p:nvSpPr>
          <p:cNvPr id="64" name="TextBox 63">
            <a:extLst>
              <a:ext uri="{FF2B5EF4-FFF2-40B4-BE49-F238E27FC236}">
                <a16:creationId xmlns:a16="http://schemas.microsoft.com/office/drawing/2014/main" id="{B62DA627-3987-4B37-880D-1AA6F0E1F1AB}"/>
              </a:ext>
            </a:extLst>
          </p:cNvPr>
          <p:cNvSpPr txBox="1"/>
          <p:nvPr/>
        </p:nvSpPr>
        <p:spPr>
          <a:xfrm>
            <a:off x="-41783" y="6131029"/>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Muhammad dies 632 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5" name="Straight Arrow Connector 64">
            <a:extLst>
              <a:ext uri="{FF2B5EF4-FFF2-40B4-BE49-F238E27FC236}">
                <a16:creationId xmlns:a16="http://schemas.microsoft.com/office/drawing/2014/main" id="{65D17C2F-38A4-47CC-95B5-6E4222E7CADC}"/>
              </a:ext>
            </a:extLst>
          </p:cNvPr>
          <p:cNvCxnSpPr>
            <a:cxnSpLocks/>
          </p:cNvCxnSpPr>
          <p:nvPr/>
        </p:nvCxnSpPr>
        <p:spPr>
          <a:xfrm flipV="1">
            <a:off x="430158" y="5481455"/>
            <a:ext cx="0" cy="6642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D6398247-0265-4A97-9B80-29435BC9682C}"/>
              </a:ext>
            </a:extLst>
          </p:cNvPr>
          <p:cNvSpPr txBox="1"/>
          <p:nvPr/>
        </p:nvSpPr>
        <p:spPr>
          <a:xfrm>
            <a:off x="4021608" y="5807456"/>
            <a:ext cx="8453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201</a:t>
            </a:r>
            <a:r>
              <a:rPr kumimoji="0" lang="en-GB" sz="1000" b="1" i="0" u="none" strike="noStrike" kern="1200" cap="none" spc="0" normalizeH="0" baseline="0" noProof="0" dirty="0">
                <a:ln>
                  <a:noFill/>
                </a:ln>
                <a:solidFill>
                  <a:srgbClr val="C00000"/>
                </a:solidFill>
                <a:effectLst/>
                <a:uLnTx/>
                <a:uFillTx/>
                <a:latin typeface="Calibri" panose="020F0502020204030204" pitchFamily="34" charset="0"/>
                <a:ea typeface="+mn-ea"/>
                <a:cs typeface="Times New Roman" panose="02020603050405020304" pitchFamily="18" charset="0"/>
              </a:rPr>
              <a:t> YEARS</a:t>
            </a:r>
            <a:endParaRPr kumimoji="0" lang="en-GB" sz="1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73" name="Straight Arrow Connector 72">
            <a:extLst>
              <a:ext uri="{FF2B5EF4-FFF2-40B4-BE49-F238E27FC236}">
                <a16:creationId xmlns:a16="http://schemas.microsoft.com/office/drawing/2014/main" id="{FFBB5A12-93B0-4DBE-87A8-2079402E5302}"/>
              </a:ext>
            </a:extLst>
          </p:cNvPr>
          <p:cNvCxnSpPr>
            <a:cxnSpLocks/>
            <a:stCxn id="70" idx="1"/>
          </p:cNvCxnSpPr>
          <p:nvPr/>
        </p:nvCxnSpPr>
        <p:spPr>
          <a:xfrm flipH="1" flipV="1">
            <a:off x="562075" y="5929634"/>
            <a:ext cx="3459533" cy="93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D5DF524A-1890-445C-8BA2-C2A5C74BA222}"/>
              </a:ext>
            </a:extLst>
          </p:cNvPr>
          <p:cNvCxnSpPr>
            <a:cxnSpLocks/>
          </p:cNvCxnSpPr>
          <p:nvPr/>
        </p:nvCxnSpPr>
        <p:spPr>
          <a:xfrm>
            <a:off x="4751172" y="5929634"/>
            <a:ext cx="2978801"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55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274534-FE7B-4D4E-8EE3-15BC5C05E672}"/>
              </a:ext>
            </a:extLst>
          </p:cNvPr>
          <p:cNvGrpSpPr/>
          <p:nvPr/>
        </p:nvGrpSpPr>
        <p:grpSpPr>
          <a:xfrm>
            <a:off x="67235" y="5194144"/>
            <a:ext cx="12091187" cy="484632"/>
            <a:chOff x="48980" y="4947692"/>
            <a:chExt cx="12091187" cy="484632"/>
          </a:xfrm>
        </p:grpSpPr>
        <p:sp>
          <p:nvSpPr>
            <p:cNvPr id="4" name="Arrow: Pentagon 3">
              <a:extLst>
                <a:ext uri="{FF2B5EF4-FFF2-40B4-BE49-F238E27FC236}">
                  <a16:creationId xmlns:a16="http://schemas.microsoft.com/office/drawing/2014/main" id="{BF36D1E9-6108-4034-BB57-95AC65F3D90F}"/>
                </a:ext>
              </a:extLst>
            </p:cNvPr>
            <p:cNvSpPr/>
            <p:nvPr/>
          </p:nvSpPr>
          <p:spPr>
            <a:xfrm>
              <a:off x="48980" y="4947692"/>
              <a:ext cx="888275" cy="48463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33 AD</a:t>
              </a:r>
              <a:endParaRPr kumimoji="0" lang="en-GB"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Arrow: Chevron 4">
              <a:extLst>
                <a:ext uri="{FF2B5EF4-FFF2-40B4-BE49-F238E27FC236}">
                  <a16:creationId xmlns:a16="http://schemas.microsoft.com/office/drawing/2014/main" id="{8414A329-8773-489B-B056-FC3D597559C3}"/>
                </a:ext>
              </a:extLst>
            </p:cNvPr>
            <p:cNvSpPr/>
            <p:nvPr/>
          </p:nvSpPr>
          <p:spPr>
            <a:xfrm>
              <a:off x="73821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mn-ea"/>
                  <a:cs typeface="Times New Roman" panose="02020603050405020304" pitchFamily="18" charset="0"/>
                </a:rPr>
                <a:t>37</a:t>
              </a:r>
              <a:endPar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Arrow: Chevron 23">
              <a:extLst>
                <a:ext uri="{FF2B5EF4-FFF2-40B4-BE49-F238E27FC236}">
                  <a16:creationId xmlns:a16="http://schemas.microsoft.com/office/drawing/2014/main" id="{4E1644EB-7CB6-4393-BCE7-735067262139}"/>
                </a:ext>
              </a:extLst>
            </p:cNvPr>
            <p:cNvSpPr/>
            <p:nvPr/>
          </p:nvSpPr>
          <p:spPr>
            <a:xfrm>
              <a:off x="148507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41</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Arrow: Chevron 24">
              <a:extLst>
                <a:ext uri="{FF2B5EF4-FFF2-40B4-BE49-F238E27FC236}">
                  <a16:creationId xmlns:a16="http://schemas.microsoft.com/office/drawing/2014/main" id="{533F12AD-C7AF-4E66-956A-2B6E24844951}"/>
                </a:ext>
              </a:extLst>
            </p:cNvPr>
            <p:cNvSpPr/>
            <p:nvPr/>
          </p:nvSpPr>
          <p:spPr>
            <a:xfrm>
              <a:off x="6713100"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69</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Arrow: Chevron 25">
              <a:extLst>
                <a:ext uri="{FF2B5EF4-FFF2-40B4-BE49-F238E27FC236}">
                  <a16:creationId xmlns:a16="http://schemas.microsoft.com/office/drawing/2014/main" id="{63C4F26A-0B31-44E4-A352-528565E8877A}"/>
                </a:ext>
              </a:extLst>
            </p:cNvPr>
            <p:cNvSpPr/>
            <p:nvPr/>
          </p:nvSpPr>
          <p:spPr>
            <a:xfrm>
              <a:off x="5966239"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Arrow: Chevron 26">
              <a:extLst>
                <a:ext uri="{FF2B5EF4-FFF2-40B4-BE49-F238E27FC236}">
                  <a16:creationId xmlns:a16="http://schemas.microsoft.com/office/drawing/2014/main" id="{C4569AD9-8076-4A4F-B272-BC90ADD18689}"/>
                </a:ext>
              </a:extLst>
            </p:cNvPr>
            <p:cNvSpPr/>
            <p:nvPr/>
          </p:nvSpPr>
          <p:spPr>
            <a:xfrm>
              <a:off x="223193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45</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Arrow: Chevron 27">
              <a:extLst>
                <a:ext uri="{FF2B5EF4-FFF2-40B4-BE49-F238E27FC236}">
                  <a16:creationId xmlns:a16="http://schemas.microsoft.com/office/drawing/2014/main" id="{35BA4AA2-005E-4CF0-A7F9-C22FBB5DCCB3}"/>
                </a:ext>
              </a:extLst>
            </p:cNvPr>
            <p:cNvSpPr/>
            <p:nvPr/>
          </p:nvSpPr>
          <p:spPr>
            <a:xfrm>
              <a:off x="297879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49</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Arrow: Chevron 28">
              <a:extLst>
                <a:ext uri="{FF2B5EF4-FFF2-40B4-BE49-F238E27FC236}">
                  <a16:creationId xmlns:a16="http://schemas.microsoft.com/office/drawing/2014/main" id="{DC11DC6C-786A-4F7B-8485-5C40899BB349}"/>
                </a:ext>
              </a:extLst>
            </p:cNvPr>
            <p:cNvSpPr/>
            <p:nvPr/>
          </p:nvSpPr>
          <p:spPr>
            <a:xfrm>
              <a:off x="3725656"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53</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Arrow: Chevron 29">
              <a:extLst>
                <a:ext uri="{FF2B5EF4-FFF2-40B4-BE49-F238E27FC236}">
                  <a16:creationId xmlns:a16="http://schemas.microsoft.com/office/drawing/2014/main" id="{2DE11A02-2877-4A25-87F7-AFDEF0FCF4BB}"/>
                </a:ext>
              </a:extLst>
            </p:cNvPr>
            <p:cNvSpPr/>
            <p:nvPr/>
          </p:nvSpPr>
          <p:spPr>
            <a:xfrm>
              <a:off x="4472517"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57</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E91DE4C4-75BE-4AFD-A716-817C5A428E7A}"/>
                </a:ext>
              </a:extLst>
            </p:cNvPr>
            <p:cNvSpPr/>
            <p:nvPr/>
          </p:nvSpPr>
          <p:spPr>
            <a:xfrm>
              <a:off x="5219378"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61</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8CCF6360-8C58-46EB-9D21-FA37AFAE916D}"/>
                </a:ext>
              </a:extLst>
            </p:cNvPr>
            <p:cNvSpPr/>
            <p:nvPr/>
          </p:nvSpPr>
          <p:spPr>
            <a:xfrm>
              <a:off x="7459961"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Arrow: Chevron 32">
              <a:extLst>
                <a:ext uri="{FF2B5EF4-FFF2-40B4-BE49-F238E27FC236}">
                  <a16:creationId xmlns:a16="http://schemas.microsoft.com/office/drawing/2014/main" id="{47897793-42F5-4F70-8EFB-FC795882C5BF}"/>
                </a:ext>
              </a:extLst>
            </p:cNvPr>
            <p:cNvSpPr/>
            <p:nvPr/>
          </p:nvSpPr>
          <p:spPr>
            <a:xfrm>
              <a:off x="8206822"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76</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Arrow: Chevron 33">
              <a:extLst>
                <a:ext uri="{FF2B5EF4-FFF2-40B4-BE49-F238E27FC236}">
                  <a16:creationId xmlns:a16="http://schemas.microsoft.com/office/drawing/2014/main" id="{EE13150D-95D6-4665-A63A-FFD769089BFB}"/>
                </a:ext>
              </a:extLst>
            </p:cNvPr>
            <p:cNvSpPr/>
            <p:nvPr/>
          </p:nvSpPr>
          <p:spPr>
            <a:xfrm>
              <a:off x="895368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80</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Arrow: Chevron 34">
              <a:extLst>
                <a:ext uri="{FF2B5EF4-FFF2-40B4-BE49-F238E27FC236}">
                  <a16:creationId xmlns:a16="http://schemas.microsoft.com/office/drawing/2014/main" id="{52DD3575-413C-4439-959B-C4401113D28D}"/>
                </a:ext>
              </a:extLst>
            </p:cNvPr>
            <p:cNvSpPr/>
            <p:nvPr/>
          </p:nvSpPr>
          <p:spPr>
            <a:xfrm>
              <a:off x="9700544"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84</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Arrow: Chevron 35">
              <a:extLst>
                <a:ext uri="{FF2B5EF4-FFF2-40B4-BE49-F238E27FC236}">
                  <a16:creationId xmlns:a16="http://schemas.microsoft.com/office/drawing/2014/main" id="{2F1A7137-398E-4423-ACF8-4D1477378ED6}"/>
                </a:ext>
              </a:extLst>
            </p:cNvPr>
            <p:cNvSpPr/>
            <p:nvPr/>
          </p:nvSpPr>
          <p:spPr>
            <a:xfrm>
              <a:off x="10447405"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88</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Arrow: Chevron 36">
              <a:extLst>
                <a:ext uri="{FF2B5EF4-FFF2-40B4-BE49-F238E27FC236}">
                  <a16:creationId xmlns:a16="http://schemas.microsoft.com/office/drawing/2014/main" id="{115D6822-695C-4A6C-BDE3-81C71BD97524}"/>
                </a:ext>
              </a:extLst>
            </p:cNvPr>
            <p:cNvSpPr/>
            <p:nvPr/>
          </p:nvSpPr>
          <p:spPr>
            <a:xfrm>
              <a:off x="11194263" y="4947692"/>
              <a:ext cx="945904"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rPr>
                <a:t>92</a:t>
              </a:r>
              <a:endParaRPr kumimoji="0" lang="en-GB"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8" name="TextBox 37">
            <a:extLst>
              <a:ext uri="{FF2B5EF4-FFF2-40B4-BE49-F238E27FC236}">
                <a16:creationId xmlns:a16="http://schemas.microsoft.com/office/drawing/2014/main" id="{53978B03-6EBA-4876-8B06-16AF7F1AE6A0}"/>
              </a:ext>
            </a:extLst>
          </p:cNvPr>
          <p:cNvSpPr txBox="1"/>
          <p:nvPr/>
        </p:nvSpPr>
        <p:spPr>
          <a:xfrm>
            <a:off x="10164893" y="1340943"/>
            <a:ext cx="17259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90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(57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8" name="Straight Arrow Connector 107">
            <a:extLst>
              <a:ext uri="{FF2B5EF4-FFF2-40B4-BE49-F238E27FC236}">
                <a16:creationId xmlns:a16="http://schemas.microsoft.com/office/drawing/2014/main" id="{80106290-A37A-42D8-81DD-ADD827EBF1CC}"/>
              </a:ext>
            </a:extLst>
          </p:cNvPr>
          <p:cNvCxnSpPr>
            <a:cxnSpLocks/>
          </p:cNvCxnSpPr>
          <p:nvPr/>
        </p:nvCxnSpPr>
        <p:spPr>
          <a:xfrm>
            <a:off x="452209" y="4504888"/>
            <a:ext cx="5918" cy="686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FB78293-E5C9-4421-9DE9-39CD5E335189}"/>
              </a:ext>
            </a:extLst>
          </p:cNvPr>
          <p:cNvSpPr txBox="1"/>
          <p:nvPr/>
        </p:nvSpPr>
        <p:spPr>
          <a:xfrm>
            <a:off x="67235" y="1508895"/>
            <a:ext cx="7498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70C0"/>
                </a:solidFill>
                <a:effectLst/>
                <a:uLnTx/>
                <a:uFillTx/>
                <a:latin typeface="Calibri" panose="020F0502020204030204"/>
                <a:ea typeface="+mn-ea"/>
                <a:cs typeface="+mn-cs"/>
              </a:rPr>
              <a:t>Christianity’s Emergence, according to our “Traditions”</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AC64AE2-D48E-4B78-B0C2-E825E50B20E1}"/>
              </a:ext>
            </a:extLst>
          </p:cNvPr>
          <p:cNvSpPr txBox="1"/>
          <p:nvPr/>
        </p:nvSpPr>
        <p:spPr>
          <a:xfrm>
            <a:off x="3452194" y="5738936"/>
            <a:ext cx="54897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Within 29 – 57 years of Christ’s death for the whole N.T.</a:t>
            </a:r>
            <a:endPar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87776C96-6C7C-417B-8328-0300FAE48697}"/>
              </a:ext>
            </a:extLst>
          </p:cNvPr>
          <p:cNvSpPr/>
          <p:nvPr/>
        </p:nvSpPr>
        <p:spPr>
          <a:xfrm>
            <a:off x="8921209" y="5833744"/>
            <a:ext cx="2245008" cy="198914"/>
          </a:xfrm>
          <a:prstGeom prst="rightArrow">
            <a:avLst>
              <a:gd name="adj1" fmla="val 56461"/>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4472C4"/>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D9DD33F-1DB8-4411-957A-FF676482B7A9}"/>
              </a:ext>
            </a:extLst>
          </p:cNvPr>
          <p:cNvPicPr>
            <a:picLocks noChangeAspect="1"/>
          </p:cNvPicPr>
          <p:nvPr/>
        </p:nvPicPr>
        <p:blipFill>
          <a:blip r:embed="rId3"/>
          <a:stretch>
            <a:fillRect/>
          </a:stretch>
        </p:blipFill>
        <p:spPr>
          <a:xfrm rot="10800000">
            <a:off x="494540" y="5790706"/>
            <a:ext cx="2837399" cy="249210"/>
          </a:xfrm>
          <a:prstGeom prst="rect">
            <a:avLst/>
          </a:prstGeom>
        </p:spPr>
      </p:pic>
      <p:sp>
        <p:nvSpPr>
          <p:cNvPr id="42" name="TextBox 41">
            <a:extLst>
              <a:ext uri="{FF2B5EF4-FFF2-40B4-BE49-F238E27FC236}">
                <a16:creationId xmlns:a16="http://schemas.microsoft.com/office/drawing/2014/main" id="{5FB090E1-FE33-4EF7-8808-DDC859B7274D}"/>
              </a:ext>
            </a:extLst>
          </p:cNvPr>
          <p:cNvSpPr txBox="1"/>
          <p:nvPr/>
        </p:nvSpPr>
        <p:spPr>
          <a:xfrm>
            <a:off x="179159" y="3919496"/>
            <a:ext cx="138808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Jesus Dies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33 AD</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A985DEB9-C9D4-42D8-865A-53E5D68CAE95}"/>
              </a:ext>
            </a:extLst>
          </p:cNvPr>
          <p:cNvSpPr txBox="1"/>
          <p:nvPr/>
        </p:nvSpPr>
        <p:spPr>
          <a:xfrm>
            <a:off x="5037614" y="2274515"/>
            <a:ext cx="16769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Paul’s letters (</a:t>
            </a:r>
            <a:r>
              <a:rPr kumimoji="0" lang="en-US" sz="1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Tafsir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48 – 65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(15 – 34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5" name="Straight Arrow Connector 44">
            <a:extLst>
              <a:ext uri="{FF2B5EF4-FFF2-40B4-BE49-F238E27FC236}">
                <a16:creationId xmlns:a16="http://schemas.microsoft.com/office/drawing/2014/main" id="{8500544B-EEAB-41A7-B025-75ED59D48A1E}"/>
              </a:ext>
            </a:extLst>
          </p:cNvPr>
          <p:cNvCxnSpPr>
            <a:cxnSpLocks/>
          </p:cNvCxnSpPr>
          <p:nvPr/>
        </p:nvCxnSpPr>
        <p:spPr>
          <a:xfrm>
            <a:off x="6425548" y="3420019"/>
            <a:ext cx="0" cy="1771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2FFD5B5-EF67-484B-8BD8-23ABCAC7FC62}"/>
              </a:ext>
            </a:extLst>
          </p:cNvPr>
          <p:cNvCxnSpPr>
            <a:cxnSpLocks/>
            <a:endCxn id="34" idx="0"/>
          </p:cNvCxnSpPr>
          <p:nvPr/>
        </p:nvCxnSpPr>
        <p:spPr>
          <a:xfrm flipH="1">
            <a:off x="9323732" y="2987310"/>
            <a:ext cx="23082" cy="22068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86F5EEC-7BB3-40B8-A89C-2D502648C117}"/>
              </a:ext>
            </a:extLst>
          </p:cNvPr>
          <p:cNvSpPr txBox="1"/>
          <p:nvPr/>
        </p:nvSpPr>
        <p:spPr>
          <a:xfrm>
            <a:off x="4516967" y="3653639"/>
            <a:ext cx="210984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Book of Acts (</a:t>
            </a:r>
            <a:r>
              <a:rPr kumimoji="0" lang="en-US" sz="1800" b="1" i="0" u="none" strike="noStrike" kern="1200" cap="none" spc="0" normalizeH="0" baseline="0" noProof="0" dirty="0" err="1">
                <a:ln>
                  <a:noFill/>
                </a:ln>
                <a:solidFill>
                  <a:srgbClr val="ED7D31">
                    <a:lumMod val="75000"/>
                  </a:srgbClr>
                </a:solidFill>
                <a:effectLst/>
                <a:uLnTx/>
                <a:uFillTx/>
                <a:latin typeface="Calibri" panose="020F0502020204030204"/>
                <a:ea typeface="+mn-ea"/>
                <a:cs typeface="+mn-cs"/>
              </a:rPr>
              <a:t>Tahrikh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52 – 62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(20 – 30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A67DC631-BE9C-4FC9-82E4-1DDBE4D63B05}"/>
              </a:ext>
            </a:extLst>
          </p:cNvPr>
          <p:cNvCxnSpPr>
            <a:cxnSpLocks/>
          </p:cNvCxnSpPr>
          <p:nvPr/>
        </p:nvCxnSpPr>
        <p:spPr>
          <a:xfrm>
            <a:off x="11144458" y="2659476"/>
            <a:ext cx="21759" cy="25215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D28F79F4-A7BA-493D-A81F-AF23496B586F}"/>
              </a:ext>
            </a:extLst>
          </p:cNvPr>
          <p:cNvSpPr txBox="1"/>
          <p:nvPr/>
        </p:nvSpPr>
        <p:spPr>
          <a:xfrm>
            <a:off x="6557317" y="2070200"/>
            <a:ext cx="182636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Mark</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70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(37 years)</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9C6170CC-A0F8-48EE-A6FE-E09C0AB0246D}"/>
              </a:ext>
            </a:extLst>
          </p:cNvPr>
          <p:cNvSpPr txBox="1"/>
          <p:nvPr/>
        </p:nvSpPr>
        <p:spPr>
          <a:xfrm>
            <a:off x="8407291" y="1789161"/>
            <a:ext cx="179418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Matthew &amp; Luke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Sira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&amp;</a:t>
            </a:r>
            <a:r>
              <a:rPr kumimoji="0" lang="en-US" sz="18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0070C0"/>
                </a:solidFill>
                <a:effectLst/>
                <a:uLnTx/>
                <a:uFillTx/>
                <a:latin typeface="Calibri" panose="020F0502020204030204"/>
                <a:ea typeface="+mn-ea"/>
                <a:cs typeface="+mn-cs"/>
              </a:rPr>
              <a:t>Hadith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80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(47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78" name="Straight Arrow Connector 77">
            <a:extLst>
              <a:ext uri="{FF2B5EF4-FFF2-40B4-BE49-F238E27FC236}">
                <a16:creationId xmlns:a16="http://schemas.microsoft.com/office/drawing/2014/main" id="{6A9A02B3-6013-43B4-B686-C706692B5BB0}"/>
              </a:ext>
            </a:extLst>
          </p:cNvPr>
          <p:cNvCxnSpPr>
            <a:cxnSpLocks/>
          </p:cNvCxnSpPr>
          <p:nvPr/>
        </p:nvCxnSpPr>
        <p:spPr>
          <a:xfrm>
            <a:off x="5883092" y="4818425"/>
            <a:ext cx="0" cy="375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0D7DE91A-22DD-4ECE-90CA-80D10BFA4E71}"/>
              </a:ext>
            </a:extLst>
          </p:cNvPr>
          <p:cNvCxnSpPr>
            <a:cxnSpLocks/>
            <a:stCxn id="67" idx="2"/>
          </p:cNvCxnSpPr>
          <p:nvPr/>
        </p:nvCxnSpPr>
        <p:spPr>
          <a:xfrm flipH="1">
            <a:off x="7461388" y="3270529"/>
            <a:ext cx="9112" cy="19327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33911DE-BFA9-4F38-B4A1-992A6199F922}"/>
              </a:ext>
            </a:extLst>
          </p:cNvPr>
          <p:cNvSpPr txBox="1"/>
          <p:nvPr/>
        </p:nvSpPr>
        <p:spPr>
          <a:xfrm>
            <a:off x="320303" y="6114330"/>
            <a:ext cx="11074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rPr>
              <a:t>Note:</a:t>
            </a:r>
            <a:r>
              <a:rPr kumimoji="0" lang="en-US" sz="2000" b="1"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All of the New Testament writers lived in the same place Jesus lived, and they either knew him personally, or they got their material from others who saw what he did, and heard what he said</a:t>
            </a:r>
            <a:endParaRPr kumimoji="0" lang="en-US" sz="2000" b="1" i="0" u="sng"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9E325A5-41BF-41CD-A043-D5FC77E29913}"/>
              </a:ext>
            </a:extLst>
          </p:cNvPr>
          <p:cNvSpPr txBox="1"/>
          <p:nvPr/>
        </p:nvSpPr>
        <p:spPr>
          <a:xfrm>
            <a:off x="739638" y="280187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8DD653A-98EA-4EEC-9C2F-027D8868F0E4}"/>
              </a:ext>
            </a:extLst>
          </p:cNvPr>
          <p:cNvSpPr txBox="1"/>
          <p:nvPr/>
        </p:nvSpPr>
        <p:spPr>
          <a:xfrm>
            <a:off x="75412" y="1891705"/>
            <a:ext cx="34892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70C0"/>
                </a:solidFill>
                <a:effectLst/>
                <a:uLnTx/>
                <a:uFillTx/>
                <a:latin typeface="Calibri" panose="020F0502020204030204"/>
                <a:ea typeface="+mn-ea"/>
                <a:cs typeface="+mn-cs"/>
              </a:rPr>
              <a:t>Note</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 Most scholars would put the dates for the books of the New Testament in this timeline much earlier. We are using the latest possible dates, to make our point clearer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500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31" y="1746421"/>
            <a:ext cx="6855690" cy="906163"/>
          </a:xfrm>
        </p:spPr>
        <p:txBody>
          <a:bodyPr>
            <a:normAutofit fontScale="90000"/>
          </a:bodyPr>
          <a:lstStyle/>
          <a:p>
            <a:r>
              <a:rPr lang="en-US" dirty="0"/>
              <a:t>Comparing Christianity vs Islam</a:t>
            </a:r>
          </a:p>
        </p:txBody>
      </p:sp>
      <p:sp>
        <p:nvSpPr>
          <p:cNvPr id="3" name="Text Placeholder 2"/>
          <p:cNvSpPr>
            <a:spLocks noGrp="1"/>
          </p:cNvSpPr>
          <p:nvPr>
            <p:ph type="body" sz="quarter" idx="10"/>
          </p:nvPr>
        </p:nvSpPr>
        <p:spPr>
          <a:xfrm>
            <a:off x="586531" y="2652584"/>
            <a:ext cx="10547554" cy="501517"/>
          </a:xfrm>
        </p:spPr>
        <p:txBody>
          <a:bodyPr/>
          <a:lstStyle/>
          <a:p>
            <a:r>
              <a:rPr lang="en-US" dirty="0"/>
              <a:t>When were the earliest biographies and sayings for both faiths written?</a:t>
            </a:r>
          </a:p>
        </p:txBody>
      </p:sp>
      <p:sp>
        <p:nvSpPr>
          <p:cNvPr id="4" name="Content Placeholder 3"/>
          <p:cNvSpPr>
            <a:spLocks noGrp="1"/>
          </p:cNvSpPr>
          <p:nvPr>
            <p:ph sz="quarter" idx="12"/>
          </p:nvPr>
        </p:nvSpPr>
        <p:spPr>
          <a:xfrm>
            <a:off x="520118" y="3154101"/>
            <a:ext cx="11266414" cy="3461852"/>
          </a:xfrm>
        </p:spPr>
        <p:txBody>
          <a:bodyPr/>
          <a:lstStyle/>
          <a:p>
            <a:pPr marL="342900" lvl="0" indent="-342900" defTabSz="914400" eaLnBrk="0" fontAlgn="base" hangingPunct="0">
              <a:lnSpc>
                <a:spcPct val="100000"/>
              </a:lnSpc>
              <a:spcBef>
                <a:spcPct val="20000"/>
              </a:spcBef>
              <a:spcAft>
                <a:spcPct val="0"/>
              </a:spcAft>
              <a:buClr>
                <a:srgbClr val="FFCC00"/>
              </a:buClr>
              <a:buFont typeface="Wingdings" pitchFamily="2" charset="2"/>
              <a:buChar char="§"/>
              <a:defRPr/>
            </a:pPr>
            <a:r>
              <a:rPr lang="en-GB" sz="2800" kern="0" dirty="0">
                <a:solidFill>
                  <a:srgbClr val="4D4D4D">
                    <a:lumMod val="50000"/>
                  </a:srgbClr>
                </a:solidFill>
                <a:ea typeface="ＭＳ Ｐゴシック" pitchFamily="34" charset="-128"/>
              </a:rPr>
              <a:t>Christianity  	</a:t>
            </a:r>
            <a:r>
              <a:rPr lang="en-GB" sz="2800" b="1" kern="0" dirty="0">
                <a:solidFill>
                  <a:srgbClr val="CC9900"/>
                </a:solidFill>
                <a:ea typeface="ＭＳ Ｐゴシック" pitchFamily="34" charset="-128"/>
              </a:rPr>
              <a:t>15 – 60 </a:t>
            </a:r>
            <a:r>
              <a:rPr lang="en-GB" sz="2800" kern="0" dirty="0">
                <a:solidFill>
                  <a:srgbClr val="4D4D4D">
                    <a:lumMod val="50000"/>
                  </a:srgbClr>
                </a:solidFill>
                <a:ea typeface="ＭＳ Ｐゴシック" pitchFamily="34" charset="-128"/>
              </a:rPr>
              <a:t>years later, written by those from the same area</a:t>
            </a:r>
          </a:p>
          <a:p>
            <a:pPr marL="342900" lvl="0" indent="-342900" defTabSz="914400" eaLnBrk="0" fontAlgn="base" hangingPunct="0">
              <a:lnSpc>
                <a:spcPct val="100000"/>
              </a:lnSpc>
              <a:spcBef>
                <a:spcPct val="20000"/>
              </a:spcBef>
              <a:spcAft>
                <a:spcPct val="0"/>
              </a:spcAft>
              <a:buClr>
                <a:srgbClr val="FFCC00"/>
              </a:buClr>
              <a:buFont typeface="Wingdings" pitchFamily="2" charset="2"/>
              <a:buChar char="§"/>
              <a:defRPr/>
            </a:pPr>
            <a:r>
              <a:rPr lang="en-GB" sz="2800" kern="0" dirty="0">
                <a:solidFill>
                  <a:srgbClr val="4D4D4D">
                    <a:lumMod val="50000"/>
                  </a:srgbClr>
                </a:solidFill>
                <a:ea typeface="ＭＳ Ｐゴシック" pitchFamily="34" charset="-128"/>
              </a:rPr>
              <a:t>Islam  		</a:t>
            </a:r>
            <a:r>
              <a:rPr lang="en-GB" sz="2800" b="1" kern="0" dirty="0">
                <a:solidFill>
                  <a:srgbClr val="CC9900"/>
                </a:solidFill>
                <a:ea typeface="ＭＳ Ｐゴシック" pitchFamily="34" charset="-128"/>
              </a:rPr>
              <a:t>200 – 300 </a:t>
            </a:r>
            <a:r>
              <a:rPr lang="en-GB" sz="2800" kern="0" dirty="0">
                <a:solidFill>
                  <a:srgbClr val="4D4D4D">
                    <a:lumMod val="50000"/>
                  </a:srgbClr>
                </a:solidFill>
                <a:ea typeface="ＭＳ Ｐゴシック" pitchFamily="34" charset="-128"/>
              </a:rPr>
              <a:t>years later, hundreds of miles too far north</a:t>
            </a:r>
          </a:p>
          <a:p>
            <a:pPr marL="457200" lvl="0" indent="-457200" defTabSz="914400" eaLnBrk="0" fontAlgn="base" hangingPunct="0">
              <a:lnSpc>
                <a:spcPct val="100000"/>
              </a:lnSpc>
              <a:spcBef>
                <a:spcPct val="20000"/>
              </a:spcBef>
              <a:spcAft>
                <a:spcPct val="0"/>
              </a:spcAft>
              <a:buClr>
                <a:srgbClr val="FFCC00"/>
              </a:buClr>
              <a:buFont typeface="Arial" panose="020B0604020202020204" pitchFamily="34" charset="0"/>
              <a:buChar char="•"/>
              <a:defRPr/>
            </a:pPr>
            <a:r>
              <a:rPr lang="en-GB" sz="2800" kern="0" dirty="0">
                <a:solidFill>
                  <a:srgbClr val="4D4D4D">
                    <a:lumMod val="50000"/>
                  </a:srgbClr>
                </a:solidFill>
                <a:ea typeface="ＭＳ Ｐゴシック" pitchFamily="34" charset="-128"/>
              </a:rPr>
              <a:t>Which would you guess is more authoritative? </a:t>
            </a:r>
          </a:p>
          <a:p>
            <a:pPr lvl="0" defTabSz="914400" eaLnBrk="0" fontAlgn="base" hangingPunct="0">
              <a:lnSpc>
                <a:spcPct val="100000"/>
              </a:lnSpc>
              <a:spcBef>
                <a:spcPct val="20000"/>
              </a:spcBef>
              <a:spcAft>
                <a:spcPct val="0"/>
              </a:spcAft>
              <a:buClr>
                <a:srgbClr val="FFCC00"/>
              </a:buClr>
              <a:defRPr/>
            </a:pPr>
            <a:endParaRPr lang="en-GB" sz="2800" kern="0" dirty="0">
              <a:solidFill>
                <a:srgbClr val="4D4D4D">
                  <a:lumMod val="50000"/>
                </a:srgbClr>
              </a:solidFill>
              <a:ea typeface="ＭＳ Ｐゴシック" pitchFamily="34" charset="-128"/>
            </a:endParaRPr>
          </a:p>
          <a:p>
            <a:pPr lvl="0" defTabSz="914400" eaLnBrk="0" fontAlgn="base" hangingPunct="0">
              <a:lnSpc>
                <a:spcPct val="100000"/>
              </a:lnSpc>
              <a:spcBef>
                <a:spcPct val="20000"/>
              </a:spcBef>
              <a:spcAft>
                <a:spcPct val="0"/>
              </a:spcAft>
              <a:buClr>
                <a:srgbClr val="FFCC00"/>
              </a:buClr>
              <a:defRPr/>
            </a:pPr>
            <a:r>
              <a:rPr lang="en-GB" sz="2800" kern="0" dirty="0">
                <a:solidFill>
                  <a:srgbClr val="4D4D4D">
                    <a:lumMod val="50000"/>
                  </a:srgbClr>
                </a:solidFill>
                <a:ea typeface="ＭＳ Ｐゴシック" pitchFamily="34" charset="-128"/>
              </a:rPr>
              <a:t>As a comparison: If we had to depend on sources for Jesus, comparable to what Muslims are dependent on for Muhammad, Jesus would not begin to appear until the </a:t>
            </a:r>
            <a:r>
              <a:rPr lang="en-GB" sz="2800" b="1" kern="0" dirty="0">
                <a:solidFill>
                  <a:srgbClr val="008FD9"/>
                </a:solidFill>
                <a:ea typeface="ＭＳ Ｐゴシック" pitchFamily="34" charset="-128"/>
              </a:rPr>
              <a:t>3</a:t>
            </a:r>
            <a:r>
              <a:rPr lang="en-GB" sz="2800" b="1" kern="0" baseline="30000" dirty="0">
                <a:solidFill>
                  <a:srgbClr val="008FD9"/>
                </a:solidFill>
                <a:ea typeface="ＭＳ Ｐゴシック" pitchFamily="34" charset="-128"/>
              </a:rPr>
              <a:t>rd</a:t>
            </a:r>
            <a:r>
              <a:rPr lang="en-GB" sz="2800" b="1" kern="0" dirty="0">
                <a:solidFill>
                  <a:srgbClr val="008FD9"/>
                </a:solidFill>
                <a:ea typeface="ＭＳ Ｐゴシック" pitchFamily="34" charset="-128"/>
              </a:rPr>
              <a:t> century!</a:t>
            </a:r>
          </a:p>
          <a:p>
            <a:endParaRPr lang="en-US" dirty="0"/>
          </a:p>
        </p:txBody>
      </p:sp>
    </p:spTree>
    <p:extLst>
      <p:ext uri="{BB962C8B-B14F-4D97-AF65-F5344CB8AC3E}">
        <p14:creationId xmlns:p14="http://schemas.microsoft.com/office/powerpoint/2010/main" val="4203378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F0DEF-D6AA-304B-B959-DBEF4699AC76}"/>
              </a:ext>
            </a:extLst>
          </p:cNvPr>
          <p:cNvSpPr>
            <a:spLocks noGrp="1"/>
          </p:cNvSpPr>
          <p:nvPr>
            <p:ph type="title"/>
          </p:nvPr>
        </p:nvSpPr>
        <p:spPr/>
        <p:txBody>
          <a:bodyPr/>
          <a:lstStyle/>
          <a:p>
            <a:r>
              <a:rPr lang="en-US" dirty="0"/>
              <a:t>Who created the Sira?</a:t>
            </a:r>
          </a:p>
        </p:txBody>
      </p:sp>
      <p:sp>
        <p:nvSpPr>
          <p:cNvPr id="3" name="Text Placeholder 2">
            <a:extLst>
              <a:ext uri="{FF2B5EF4-FFF2-40B4-BE49-F238E27FC236}">
                <a16:creationId xmlns:a16="http://schemas.microsoft.com/office/drawing/2014/main" id="{69CDB7C9-A8CA-514A-8FC2-5F41BA10C842}"/>
              </a:ext>
            </a:extLst>
          </p:cNvPr>
          <p:cNvSpPr>
            <a:spLocks noGrp="1"/>
          </p:cNvSpPr>
          <p:nvPr>
            <p:ph type="body" sz="quarter" idx="10"/>
          </p:nvPr>
        </p:nvSpPr>
        <p:spPr>
          <a:xfrm>
            <a:off x="838201" y="2652584"/>
            <a:ext cx="7252251" cy="501517"/>
          </a:xfrm>
        </p:spPr>
        <p:txBody>
          <a:bodyPr/>
          <a:lstStyle/>
          <a:p>
            <a:r>
              <a:rPr lang="en-US" dirty="0"/>
              <a:t>Alfred Guillaume, taken from Ibn </a:t>
            </a:r>
            <a:r>
              <a:rPr lang="en-US" dirty="0" err="1"/>
              <a:t>Ishaq</a:t>
            </a:r>
            <a:r>
              <a:rPr lang="en-US"/>
              <a:t>?</a:t>
            </a:r>
            <a:endParaRPr lang="en-US" dirty="0"/>
          </a:p>
        </p:txBody>
      </p:sp>
      <p:pic>
        <p:nvPicPr>
          <p:cNvPr id="6" name="Content Placeholder 5" descr="Graphical user interface, application&#10;&#10;Description automatically generated">
            <a:extLst>
              <a:ext uri="{FF2B5EF4-FFF2-40B4-BE49-F238E27FC236}">
                <a16:creationId xmlns:a16="http://schemas.microsoft.com/office/drawing/2014/main" id="{E820AD82-8275-E94B-BC8C-A16DC75EE8ED}"/>
              </a:ext>
            </a:extLst>
          </p:cNvPr>
          <p:cNvPicPr>
            <a:picLocks noGrp="1" noChangeAspect="1"/>
          </p:cNvPicPr>
          <p:nvPr>
            <p:ph sz="quarter" idx="12"/>
          </p:nvPr>
        </p:nvPicPr>
        <p:blipFill>
          <a:blip r:embed="rId2"/>
          <a:stretch>
            <a:fillRect/>
          </a:stretch>
        </p:blipFill>
        <p:spPr>
          <a:xfrm>
            <a:off x="9296860" y="1697831"/>
            <a:ext cx="2069976" cy="3462337"/>
          </a:xfrm>
        </p:spPr>
      </p:pic>
      <p:sp>
        <p:nvSpPr>
          <p:cNvPr id="7" name="TextBox 6">
            <a:extLst>
              <a:ext uri="{FF2B5EF4-FFF2-40B4-BE49-F238E27FC236}">
                <a16:creationId xmlns:a16="http://schemas.microsoft.com/office/drawing/2014/main" id="{A405850C-6B28-1A4F-A277-B7CE732C4B9D}"/>
              </a:ext>
            </a:extLst>
          </p:cNvPr>
          <p:cNvSpPr txBox="1"/>
          <p:nvPr/>
        </p:nvSpPr>
        <p:spPr>
          <a:xfrm>
            <a:off x="608678" y="3428999"/>
            <a:ext cx="5796164"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No, there was nothing about Muhammad’s life up to 1819 AD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It was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Heinrich Ferdinand </a:t>
            </a:r>
            <a:r>
              <a:rPr kumimoji="0" lang="en-US" sz="2000" b="1" i="0" u="none" strike="noStrike" kern="1200" cap="none" spc="0" normalizeH="0" baseline="0" noProof="0" dirty="0" err="1">
                <a:ln>
                  <a:noFill/>
                </a:ln>
                <a:solidFill>
                  <a:srgbClr val="000000"/>
                </a:solidFill>
                <a:effectLst/>
                <a:uLnTx/>
                <a:uFillTx/>
                <a:latin typeface="Calibri" panose="020F0502020204030204"/>
                <a:ea typeface="+mn-ea"/>
                <a:cs typeface="+mn-cs"/>
              </a:rPr>
              <a:t>Wustenfeld</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(1808 – 1899), who between 1858 – 1860 compiled the Sira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Taken from libraries and museums in 4 German cities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Then translated by Guillaume and others later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In 1967 Fouad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Sezgin</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compiled another Sira from documents found in Morocco</a:t>
            </a:r>
          </a:p>
        </p:txBody>
      </p:sp>
      <p:pic>
        <p:nvPicPr>
          <p:cNvPr id="9" name="Picture 8">
            <a:extLst>
              <a:ext uri="{FF2B5EF4-FFF2-40B4-BE49-F238E27FC236}">
                <a16:creationId xmlns:a16="http://schemas.microsoft.com/office/drawing/2014/main" id="{5C128A4B-2AF0-B846-A288-9EBD474E547E}"/>
              </a:ext>
            </a:extLst>
          </p:cNvPr>
          <p:cNvPicPr>
            <a:picLocks noChangeAspect="1"/>
          </p:cNvPicPr>
          <p:nvPr/>
        </p:nvPicPr>
        <p:blipFill>
          <a:blip r:embed="rId3"/>
          <a:stretch>
            <a:fillRect/>
          </a:stretch>
        </p:blipFill>
        <p:spPr>
          <a:xfrm>
            <a:off x="6404842" y="3154101"/>
            <a:ext cx="2578100" cy="3352800"/>
          </a:xfrm>
          <a:prstGeom prst="rect">
            <a:avLst/>
          </a:prstGeom>
        </p:spPr>
      </p:pic>
    </p:spTree>
    <p:extLst>
      <p:ext uri="{BB962C8B-B14F-4D97-AF65-F5344CB8AC3E}">
        <p14:creationId xmlns:p14="http://schemas.microsoft.com/office/powerpoint/2010/main" val="2981099821"/>
      </p:ext>
    </p:extLst>
  </p:cSld>
  <p:clrMapOvr>
    <a:masterClrMapping/>
  </p:clrMapOvr>
</p:sld>
</file>

<file path=ppt/theme/theme1.xml><?xml version="1.0" encoding="utf-8"?>
<a:theme xmlns:a="http://schemas.openxmlformats.org/drawingml/2006/main" name="Theme PFC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401071FE-AF48-D046-BDAE-A94FC1384E14}"/>
    </a:ext>
  </a:extLst>
</a:theme>
</file>

<file path=ppt/theme/theme10.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E53ECB77-3C5E-0243-9F92-BEBE508C50F1}"/>
    </a:ext>
  </a:extLst>
</a:theme>
</file>

<file path=ppt/theme/theme11.xml><?xml version="1.0" encoding="utf-8"?>
<a:theme xmlns:a="http://schemas.openxmlformats.org/drawingml/2006/main" name="1_PFC design 2 - curtains">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AA8217"/>
      </a:accent5>
      <a:accent6>
        <a:srgbClr val="1C6FA1"/>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2DF70052-FD2A-424C-AAB3-F4B2A0B11122}"/>
    </a:ext>
  </a:extLst>
</a:theme>
</file>

<file path=ppt/theme/theme12.xml><?xml version="1.0" encoding="utf-8"?>
<a:theme xmlns:a="http://schemas.openxmlformats.org/drawingml/2006/main" name="1_PFC design 3 - banner">
  <a:themeElements>
    <a:clrScheme name="PFC Colour theme">
      <a:dk1>
        <a:srgbClr val="000000"/>
      </a:dk1>
      <a:lt1>
        <a:srgbClr val="FFFFFF"/>
      </a:lt1>
      <a:dk2>
        <a:srgbClr val="44546A"/>
      </a:dk2>
      <a:lt2>
        <a:srgbClr val="E7E6E6"/>
      </a:lt2>
      <a:accent1>
        <a:srgbClr val="004189"/>
      </a:accent1>
      <a:accent2>
        <a:srgbClr val="D9A746"/>
      </a:accent2>
      <a:accent3>
        <a:srgbClr val="A5A5A5"/>
      </a:accent3>
      <a:accent4>
        <a:srgbClr val="000000"/>
      </a:accent4>
      <a:accent5>
        <a:srgbClr val="008ED8"/>
      </a:accent5>
      <a:accent6>
        <a:srgbClr val="10A4CE"/>
      </a:accent6>
      <a:hlink>
        <a:srgbClr val="D2D4D7"/>
      </a:hlink>
      <a:folHlink>
        <a:srgbClr val="E0F6F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940D8F27-E1CE-CB47-872D-2AF44BA6A0B3}"/>
    </a:ext>
  </a:extLst>
</a:theme>
</file>

<file path=ppt/theme/theme1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1D2920BE-4C45-F34F-A5CD-CDA7C8BFE17F}"/>
    </a:ext>
  </a:extLst>
</a:theme>
</file>

<file path=ppt/theme/theme3.xml><?xml version="1.0" encoding="utf-8"?>
<a:theme xmlns:a="http://schemas.openxmlformats.org/drawingml/2006/main" name="PFC design 3 - banner">
  <a:themeElements>
    <a:clrScheme name="PFC Colour theme">
      <a:dk1>
        <a:srgbClr val="000000"/>
      </a:dk1>
      <a:lt1>
        <a:srgbClr val="FFFFFF"/>
      </a:lt1>
      <a:dk2>
        <a:srgbClr val="44546A"/>
      </a:dk2>
      <a:lt2>
        <a:srgbClr val="E7E6E6"/>
      </a:lt2>
      <a:accent1>
        <a:srgbClr val="004189"/>
      </a:accent1>
      <a:accent2>
        <a:srgbClr val="D9A746"/>
      </a:accent2>
      <a:accent3>
        <a:srgbClr val="A5A5A5"/>
      </a:accent3>
      <a:accent4>
        <a:srgbClr val="000000"/>
      </a:accent4>
      <a:accent5>
        <a:srgbClr val="008ED8"/>
      </a:accent5>
      <a:accent6>
        <a:srgbClr val="10A4CE"/>
      </a:accent6>
      <a:hlink>
        <a:srgbClr val="D2D4D7"/>
      </a:hlink>
      <a:folHlink>
        <a:srgbClr val="E0F6FD"/>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940D8F27-E1CE-CB47-872D-2AF44BA6A0B3}"/>
    </a:ext>
  </a:extLst>
</a:theme>
</file>

<file path=ppt/theme/theme4.xml><?xml version="1.0" encoding="utf-8"?>
<a:theme xmlns:a="http://schemas.openxmlformats.org/drawingml/2006/main" name="PFC design 2 - curtains">
  <a:themeElements>
    <a:clrScheme name="Custom 2">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AA8217"/>
      </a:accent5>
      <a:accent6>
        <a:srgbClr val="1C6FA1"/>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2DF70052-FD2A-424C-AAB3-F4B2A0B11122}"/>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E53ECB77-3C5E-0243-9F92-BEBE508C50F1}"/>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losing PFC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30487B41-8C7F-694D-8D3A-C63AE1977C8E}"/>
    </a:ext>
  </a:ext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Theme PFC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FC PP Template @ Title Slide 1" id="{9F0F85CE-FEDB-7045-856E-5F6482D53526}" vid="{401071FE-AF48-D046-BDAE-A94FC1384E14}"/>
    </a:ext>
  </a:extLst>
</a:theme>
</file>

<file path=docProps/app.xml><?xml version="1.0" encoding="utf-8"?>
<Properties xmlns="http://schemas.openxmlformats.org/officeDocument/2006/extended-properties" xmlns:vt="http://schemas.openxmlformats.org/officeDocument/2006/docPropsVTypes">
  <TotalTime>11597</TotalTime>
  <Words>3962</Words>
  <Application>Microsoft Macintosh PowerPoint</Application>
  <PresentationFormat>Widescreen</PresentationFormat>
  <Paragraphs>600</Paragraphs>
  <Slides>42</Slides>
  <Notes>2</Notes>
  <HiddenSlides>0</HiddenSlides>
  <MMClips>0</MMClips>
  <ScaleCrop>false</ScaleCrop>
  <HeadingPairs>
    <vt:vector size="6" baseType="variant">
      <vt:variant>
        <vt:lpstr>Fonts Used</vt:lpstr>
      </vt:variant>
      <vt:variant>
        <vt:i4>10</vt:i4>
      </vt:variant>
      <vt:variant>
        <vt:lpstr>Theme</vt:lpstr>
      </vt:variant>
      <vt:variant>
        <vt:i4>15</vt:i4>
      </vt:variant>
      <vt:variant>
        <vt:lpstr>Slide Titles</vt:lpstr>
      </vt:variant>
      <vt:variant>
        <vt:i4>42</vt:i4>
      </vt:variant>
    </vt:vector>
  </HeadingPairs>
  <TitlesOfParts>
    <vt:vector size="67" baseType="lpstr">
      <vt:lpstr>.AppleSystemUIFont</vt:lpstr>
      <vt:lpstr>Aharoni</vt:lpstr>
      <vt:lpstr>Arial</vt:lpstr>
      <vt:lpstr>Calibri</vt:lpstr>
      <vt:lpstr>Calibri Light</vt:lpstr>
      <vt:lpstr>Cambria</vt:lpstr>
      <vt:lpstr>Cooper Black</vt:lpstr>
      <vt:lpstr>Times</vt:lpstr>
      <vt:lpstr>Times New Roman</vt:lpstr>
      <vt:lpstr>Wingdings</vt:lpstr>
      <vt:lpstr>Theme PFC 2</vt:lpstr>
      <vt:lpstr>Custom Design</vt:lpstr>
      <vt:lpstr>PFC design 3 - banner</vt:lpstr>
      <vt:lpstr>PFC design 2 - curtains</vt:lpstr>
      <vt:lpstr>1_Custom Design</vt:lpstr>
      <vt:lpstr>2_Custom Design</vt:lpstr>
      <vt:lpstr>Closing PFC slide</vt:lpstr>
      <vt:lpstr>4_Custom Design</vt:lpstr>
      <vt:lpstr>1_Theme PFC 2</vt:lpstr>
      <vt:lpstr>3_Custom Design</vt:lpstr>
      <vt:lpstr>1_PFC design 2 - curtains</vt:lpstr>
      <vt:lpstr>1_PFC design 3 - banner</vt:lpstr>
      <vt:lpstr>5_Custom Design</vt:lpstr>
      <vt:lpstr>2_Office Theme</vt:lpstr>
      <vt:lpstr>3_Office Theme</vt:lpstr>
      <vt:lpstr>‘A HISTORICAL CRITIQUE OF ISLAM’</vt:lpstr>
      <vt:lpstr>4 areas we must investigate…</vt:lpstr>
      <vt:lpstr>PowerPoint Presentation</vt:lpstr>
      <vt:lpstr>PowerPoint Presentation</vt:lpstr>
      <vt:lpstr>PowerPoint Presentation</vt:lpstr>
      <vt:lpstr>PowerPoint Presentation</vt:lpstr>
      <vt:lpstr>PowerPoint Presentation</vt:lpstr>
      <vt:lpstr>Comparing Christianity vs Islam</vt:lpstr>
      <vt:lpstr>Who created the Sira?</vt:lpstr>
      <vt:lpstr>21st Century Scholar’s Conclusions</vt:lpstr>
      <vt:lpstr>2) THE PROBLEMS WITH MECCA</vt:lpstr>
      <vt:lpstr>Why Mecca?</vt:lpstr>
      <vt:lpstr>What Muslims Claim</vt:lpstr>
      <vt:lpstr>Inferences to ‘Mecca’ in the Qur’an</vt:lpstr>
      <vt:lpstr>It has much vegetation (thus, it has water)!</vt:lpstr>
      <vt:lpstr>Notice where the Qur’an positions its narrative</vt:lpstr>
      <vt:lpstr>Note the Prophets who were buried in Mecca</vt:lpstr>
      <vt:lpstr>Earliest literary reference to Mecca’s existence: Apocalypse of Pseudo-Methodius Continuatio Byzantia Arabica</vt:lpstr>
      <vt:lpstr>Ptolemy’s 2nd century References, mapped (Created by Lienhart Holle - 1482) Mecca doesn’t exist</vt:lpstr>
      <vt:lpstr>Ptolemy’s 2nd century References, mapped (Created by Laurent Fries – 1541 AD) Mecca doesn’t exist at all!!</vt:lpstr>
      <vt:lpstr>Ptolemy’s 2nd century References, mapped (Created by Sebastian Munster - 1571) Mecca still doesn’t exist</vt:lpstr>
      <vt:lpstr>Why all Qiblas facing Petra, and not Mecca up to 706 AD?</vt:lpstr>
      <vt:lpstr>’Trade Route Theory’ (Montgomery Watt) (Debunked)</vt:lpstr>
      <vt:lpstr>PowerPoint Presentation</vt:lpstr>
      <vt:lpstr>PowerPoint Presentation</vt:lpstr>
      <vt:lpstr>PowerPoint Presentation</vt:lpstr>
      <vt:lpstr>PowerPoint Presentation</vt:lpstr>
      <vt:lpstr>PowerPoint Presentation</vt:lpstr>
      <vt:lpstr>History needs Civilizations, which need water…</vt:lpstr>
      <vt:lpstr>PowerPoint Presentation</vt:lpstr>
      <vt:lpstr>PowerPoint Presentation</vt:lpstr>
      <vt:lpstr>PowerPoint Presentation</vt:lpstr>
      <vt:lpstr>PowerPoint Presentation</vt:lpstr>
      <vt:lpstr>3) THE PROBLEM WITH EARLY ISLAM</vt:lpstr>
      <vt:lpstr>Starting with coins, note where the 7th c. Mints are situated in relation to                      Mecca &amp; Medina</vt:lpstr>
      <vt:lpstr>PowerPoint Presentation</vt:lpstr>
      <vt:lpstr>Note where the 7th c. rock Inscriptions are found</vt:lpstr>
      <vt:lpstr>PowerPoint Presentation</vt:lpstr>
      <vt:lpstr>FINAL CONCLUSIONS ON ISLAM’S ORIGINS</vt:lpstr>
      <vt:lpstr>FINAL CONCLUSIONS</vt:lpstr>
      <vt:lpstr>FINAL CONCLUSIONS</vt:lpstr>
      <vt:lpstr>Yet, by Casting Doubt on Islam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SEARCH OF A BOOK’</dc:title>
  <dc:creator>Joseph Smith</dc:creator>
  <cp:lastModifiedBy>Joseph Smith</cp:lastModifiedBy>
  <cp:revision>183</cp:revision>
  <dcterms:created xsi:type="dcterms:W3CDTF">2020-07-17T22:09:05Z</dcterms:created>
  <dcterms:modified xsi:type="dcterms:W3CDTF">2022-10-16T20:16:22Z</dcterms:modified>
</cp:coreProperties>
</file>